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sldIdLst>
    <p:sldId id="256" r:id="rId2"/>
    <p:sldId id="267" r:id="rId3"/>
    <p:sldId id="269" r:id="rId4"/>
    <p:sldId id="278" r:id="rId5"/>
    <p:sldId id="279" r:id="rId6"/>
    <p:sldId id="280" r:id="rId7"/>
    <p:sldId id="281" r:id="rId8"/>
    <p:sldId id="282" r:id="rId9"/>
    <p:sldId id="284" r:id="rId10"/>
    <p:sldId id="286" r:id="rId11"/>
    <p:sldId id="287" r:id="rId12"/>
    <p:sldId id="288" r:id="rId13"/>
    <p:sldId id="289" r:id="rId14"/>
    <p:sldId id="290" r:id="rId15"/>
    <p:sldId id="291" r:id="rId16"/>
    <p:sldId id="292" r:id="rId17"/>
    <p:sldId id="294" r:id="rId18"/>
    <p:sldId id="295" r:id="rId19"/>
    <p:sldId id="296" r:id="rId20"/>
    <p:sldId id="297" r:id="rId21"/>
    <p:sldId id="298" r:id="rId22"/>
    <p:sldId id="299" r:id="rId23"/>
    <p:sldId id="300" r:id="rId24"/>
    <p:sldId id="301" r:id="rId25"/>
    <p:sldId id="302" r:id="rId26"/>
    <p:sldId id="303" r:id="rId27"/>
    <p:sldId id="304" r:id="rId28"/>
    <p:sldId id="305" r:id="rId29"/>
    <p:sldId id="306" r:id="rId30"/>
    <p:sldId id="271" r:id="rId31"/>
    <p:sldId id="307" r:id="rId32"/>
    <p:sldId id="308" r:id="rId33"/>
    <p:sldId id="309" r:id="rId34"/>
    <p:sldId id="311" r:id="rId35"/>
    <p:sldId id="310" r:id="rId36"/>
    <p:sldId id="312" r:id="rId37"/>
    <p:sldId id="313" r:id="rId38"/>
    <p:sldId id="314" r:id="rId39"/>
    <p:sldId id="315" r:id="rId40"/>
    <p:sldId id="316" r:id="rId41"/>
    <p:sldId id="272" r:id="rId42"/>
    <p:sldId id="317" r:id="rId43"/>
    <p:sldId id="319" r:id="rId44"/>
    <p:sldId id="320" r:id="rId45"/>
    <p:sldId id="321" r:id="rId46"/>
    <p:sldId id="322" r:id="rId47"/>
    <p:sldId id="323" r:id="rId48"/>
    <p:sldId id="324" r:id="rId49"/>
    <p:sldId id="325" r:id="rId50"/>
    <p:sldId id="326" r:id="rId51"/>
    <p:sldId id="327" r:id="rId52"/>
    <p:sldId id="328" r:id="rId53"/>
    <p:sldId id="329" r:id="rId54"/>
    <p:sldId id="331" r:id="rId55"/>
    <p:sldId id="333" r:id="rId56"/>
    <p:sldId id="332" r:id="rId57"/>
    <p:sldId id="334" r:id="rId58"/>
    <p:sldId id="330" r:id="rId59"/>
    <p:sldId id="336" r:id="rId60"/>
    <p:sldId id="337" r:id="rId61"/>
    <p:sldId id="273" r:id="rId62"/>
    <p:sldId id="338" r:id="rId63"/>
    <p:sldId id="339" r:id="rId64"/>
    <p:sldId id="340" r:id="rId65"/>
    <p:sldId id="341" r:id="rId66"/>
    <p:sldId id="342" r:id="rId67"/>
    <p:sldId id="274" r:id="rId68"/>
    <p:sldId id="343" r:id="rId69"/>
    <p:sldId id="344" r:id="rId70"/>
    <p:sldId id="345" r:id="rId71"/>
    <p:sldId id="346" r:id="rId72"/>
    <p:sldId id="347" r:id="rId73"/>
    <p:sldId id="348" r:id="rId74"/>
    <p:sldId id="349" r:id="rId75"/>
    <p:sldId id="350" r:id="rId76"/>
    <p:sldId id="351" r:id="rId77"/>
    <p:sldId id="353" r:id="rId78"/>
    <p:sldId id="354" r:id="rId79"/>
    <p:sldId id="355" r:id="rId80"/>
    <p:sldId id="275" r:id="rId81"/>
    <p:sldId id="357" r:id="rId82"/>
    <p:sldId id="356" r:id="rId83"/>
    <p:sldId id="358" r:id="rId84"/>
    <p:sldId id="359" r:id="rId85"/>
    <p:sldId id="360" r:id="rId86"/>
    <p:sldId id="361" r:id="rId87"/>
    <p:sldId id="362" r:id="rId88"/>
    <p:sldId id="363" r:id="rId89"/>
    <p:sldId id="364" r:id="rId90"/>
    <p:sldId id="365" r:id="rId91"/>
    <p:sldId id="366" r:id="rId92"/>
    <p:sldId id="367" r:id="rId93"/>
    <p:sldId id="368" r:id="rId94"/>
    <p:sldId id="369" r:id="rId95"/>
    <p:sldId id="370" r:id="rId96"/>
    <p:sldId id="371" r:id="rId97"/>
    <p:sldId id="372" r:id="rId98"/>
    <p:sldId id="373" r:id="rId99"/>
    <p:sldId id="374" r:id="rId100"/>
    <p:sldId id="375" r:id="rId101"/>
    <p:sldId id="376" r:id="rId102"/>
    <p:sldId id="377" r:id="rId103"/>
    <p:sldId id="277" r:id="rId104"/>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17FC52B-6EAC-44C3-A3B1-AF3F566CF018}">
          <p14:sldIdLst>
            <p14:sldId id="256"/>
            <p14:sldId id="267"/>
          </p14:sldIdLst>
        </p14:section>
        <p14:section name="Security Principles" id="{21B38AA1-03D0-47E8-A210-63D88BA819E7}">
          <p14:sldIdLst>
            <p14:sldId id="269"/>
            <p14:sldId id="278"/>
            <p14:sldId id="279"/>
            <p14:sldId id="280"/>
            <p14:sldId id="281"/>
            <p14:sldId id="282"/>
            <p14:sldId id="284"/>
            <p14:sldId id="286"/>
            <p14:sldId id="287"/>
            <p14:sldId id="288"/>
            <p14:sldId id="289"/>
            <p14:sldId id="290"/>
            <p14:sldId id="291"/>
            <p14:sldId id="292"/>
            <p14:sldId id="294"/>
            <p14:sldId id="295"/>
            <p14:sldId id="296"/>
            <p14:sldId id="297"/>
            <p14:sldId id="298"/>
            <p14:sldId id="299"/>
            <p14:sldId id="300"/>
            <p14:sldId id="301"/>
            <p14:sldId id="302"/>
            <p14:sldId id="303"/>
            <p14:sldId id="304"/>
            <p14:sldId id="305"/>
            <p14:sldId id="306"/>
          </p14:sldIdLst>
        </p14:section>
        <p14:section name="Authentication" id="{7C7B2839-F29E-484B-88A4-6A8676CA4251}">
          <p14:sldIdLst>
            <p14:sldId id="271"/>
            <p14:sldId id="307"/>
            <p14:sldId id="308"/>
            <p14:sldId id="309"/>
            <p14:sldId id="311"/>
            <p14:sldId id="310"/>
            <p14:sldId id="312"/>
            <p14:sldId id="313"/>
            <p14:sldId id="314"/>
            <p14:sldId id="315"/>
            <p14:sldId id="316"/>
          </p14:sldIdLst>
        </p14:section>
        <p14:section name="Cryptography" id="{E6C546AA-AAD4-6A47-A7A2-CC041AD8E6FD}">
          <p14:sldIdLst>
            <p14:sldId id="272"/>
            <p14:sldId id="317"/>
            <p14:sldId id="319"/>
            <p14:sldId id="320"/>
            <p14:sldId id="321"/>
            <p14:sldId id="322"/>
            <p14:sldId id="323"/>
            <p14:sldId id="324"/>
            <p14:sldId id="325"/>
            <p14:sldId id="326"/>
            <p14:sldId id="327"/>
            <p14:sldId id="328"/>
            <p14:sldId id="329"/>
            <p14:sldId id="331"/>
            <p14:sldId id="333"/>
            <p14:sldId id="332"/>
            <p14:sldId id="334"/>
            <p14:sldId id="330"/>
            <p14:sldId id="336"/>
            <p14:sldId id="337"/>
          </p14:sldIdLst>
        </p14:section>
        <p14:section name="Hypertext Transfer Protocol Secure (HTTPS)" id="{30B492BB-2E59-B74F-A392-EF1D6D031C62}">
          <p14:sldIdLst>
            <p14:sldId id="273"/>
            <p14:sldId id="338"/>
            <p14:sldId id="339"/>
            <p14:sldId id="340"/>
            <p14:sldId id="341"/>
            <p14:sldId id="342"/>
          </p14:sldIdLst>
        </p14:section>
        <p14:section name="Security Best Practices" id="{8CBFDFBC-D560-C54D-864C-EDDA35B9BDB7}">
          <p14:sldIdLst>
            <p14:sldId id="274"/>
            <p14:sldId id="343"/>
            <p14:sldId id="344"/>
            <p14:sldId id="345"/>
            <p14:sldId id="346"/>
            <p14:sldId id="347"/>
            <p14:sldId id="348"/>
            <p14:sldId id="349"/>
            <p14:sldId id="350"/>
            <p14:sldId id="351"/>
            <p14:sldId id="353"/>
            <p14:sldId id="354"/>
            <p14:sldId id="355"/>
          </p14:sldIdLst>
        </p14:section>
        <p14:section name="Common Threat Vectors" id="{AAC40114-5FB6-A349-9382-4C72880B73C2}">
          <p14:sldIdLst>
            <p14:sldId id="275"/>
            <p14:sldId id="357"/>
            <p14:sldId id="356"/>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377"/>
          </p14:sldIdLst>
        </p14:section>
        <p14:section name="What You’ve Learned" id="{D1453C29-32EE-E84B-8F2B-E90C5636CCB5}">
          <p14:sldIdLst>
            <p14:sldId id="277"/>
          </p14:sldIdLst>
        </p14:section>
      </p14:sectionLst>
    </p:ext>
    <p:ext uri="{EFAFB233-063F-42B5-8137-9DF3F51BA10A}">
      <p15:sldGuideLst xmlns:p15="http://schemas.microsoft.com/office/powerpoint/2012/main">
        <p15:guide id="1" orient="horz" pos="2880">
          <p15:clr>
            <a:srgbClr val="A4A3A4"/>
          </p15:clr>
        </p15:guide>
        <p15:guide id="2" orient="horz" pos="1440">
          <p15:clr>
            <a:srgbClr val="A4A3A4"/>
          </p15:clr>
        </p15:guide>
        <p15:guide id="3" orient="horz">
          <p15:clr>
            <a:srgbClr val="A4A3A4"/>
          </p15:clr>
        </p15:guide>
        <p15:guide id="4" pos="3840">
          <p15:clr>
            <a:srgbClr val="A4A3A4"/>
          </p15:clr>
        </p15:guide>
        <p15:guide id="5" pos="19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3F3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39" autoAdjust="0"/>
    <p:restoredTop sz="99598" autoAdjust="0"/>
  </p:normalViewPr>
  <p:slideViewPr>
    <p:cSldViewPr showGuides="1">
      <p:cViewPr varScale="1">
        <p:scale>
          <a:sx n="100" d="100"/>
          <a:sy n="100" d="100"/>
        </p:scale>
        <p:origin x="211" y="34"/>
      </p:cViewPr>
      <p:guideLst>
        <p:guide orient="horz" pos="2880"/>
        <p:guide orient="horz" pos="1440"/>
        <p:guide orient="horz"/>
        <p:guide pos="3840"/>
        <p:guide pos="19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63125"/>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685800"/>
            <a:ext cx="5486400" cy="2819400"/>
          </a:xfrm>
        </p:spPr>
        <p:txBody>
          <a:bodyPr>
            <a:noAutofit/>
          </a:bodyPr>
          <a:lstStyle>
            <a:lvl1pPr algn="l">
              <a:lnSpc>
                <a:spcPts val="6200"/>
              </a:lnSpc>
              <a:defRPr sz="5400">
                <a:latin typeface="Rockwell" pitchFamily="18" charset="0"/>
              </a:defRPr>
            </a:lvl1pPr>
          </a:lstStyle>
          <a:p>
            <a:r>
              <a:rPr lang="en-US" dirty="0"/>
              <a:t>CLICK TO EDIT MASTER TITLE STYLE</a:t>
            </a:r>
          </a:p>
        </p:txBody>
      </p:sp>
      <p:sp>
        <p:nvSpPr>
          <p:cNvPr id="3" name="Subtitle 2"/>
          <p:cNvSpPr>
            <a:spLocks noGrp="1"/>
          </p:cNvSpPr>
          <p:nvPr>
            <p:ph type="subTitle" idx="1"/>
          </p:nvPr>
        </p:nvSpPr>
        <p:spPr>
          <a:xfrm>
            <a:off x="838200" y="4225160"/>
            <a:ext cx="5486400" cy="533400"/>
          </a:xfrm>
        </p:spPr>
        <p:txBody>
          <a:bodyPr>
            <a:normAutofit/>
          </a:bodyPr>
          <a:lstStyle>
            <a:lvl1pPr marL="0" indent="0" algn="l">
              <a:buNone/>
              <a:defRPr sz="24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5" name="Rectangle 4"/>
          <p:cNvSpPr/>
          <p:nvPr/>
        </p:nvSpPr>
        <p:spPr>
          <a:xfrm>
            <a:off x="8610600" y="0"/>
            <a:ext cx="5334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6477000"/>
            <a:ext cx="8839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4572000"/>
            <a:ext cx="91440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203947" y="6096000"/>
            <a:ext cx="3940053" cy="369332"/>
          </a:xfrm>
          <a:prstGeom prst="rect">
            <a:avLst/>
          </a:prstGeom>
          <a:noFill/>
        </p:spPr>
        <p:txBody>
          <a:bodyPr wrap="none" rtlCol="0">
            <a:spAutoFit/>
          </a:bodyPr>
          <a:lstStyle/>
          <a:p>
            <a:pPr algn="r"/>
            <a:r>
              <a:rPr lang="en-US" sz="1800" dirty="0">
                <a:solidFill>
                  <a:schemeClr val="accent1"/>
                </a:solidFill>
                <a:latin typeface="Rockwell" pitchFamily="18" charset="0"/>
              </a:rPr>
              <a:t>Fundamentals</a:t>
            </a:r>
            <a:r>
              <a:rPr lang="en-US" sz="1800" baseline="0" dirty="0">
                <a:latin typeface="Rockwell" pitchFamily="18" charset="0"/>
              </a:rPr>
              <a:t> </a:t>
            </a:r>
            <a:r>
              <a:rPr lang="en-US" sz="1800" baseline="0" dirty="0">
                <a:solidFill>
                  <a:schemeClr val="bg2"/>
                </a:solidFill>
                <a:latin typeface="Rockwell" pitchFamily="18" charset="0"/>
              </a:rPr>
              <a:t>of Web Development</a:t>
            </a:r>
            <a:endParaRPr lang="en-US" sz="1800" dirty="0">
              <a:solidFill>
                <a:schemeClr val="bg2"/>
              </a:solidFill>
              <a:latin typeface="Rockwell" pitchFamily="18" charset="0"/>
            </a:endParaRPr>
          </a:p>
        </p:txBody>
      </p:sp>
      <p:sp>
        <p:nvSpPr>
          <p:cNvPr id="10" name="Rectangle 9"/>
          <p:cNvSpPr/>
          <p:nvPr/>
        </p:nvSpPr>
        <p:spPr>
          <a:xfrm>
            <a:off x="0" y="6477000"/>
            <a:ext cx="9144000" cy="38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0" y="6096000"/>
            <a:ext cx="3771802" cy="369332"/>
          </a:xfrm>
          <a:prstGeom prst="rect">
            <a:avLst/>
          </a:prstGeom>
          <a:noFill/>
        </p:spPr>
        <p:txBody>
          <a:bodyPr wrap="none" rtlCol="0">
            <a:spAutoFit/>
          </a:bodyPr>
          <a:lstStyle/>
          <a:p>
            <a:r>
              <a:rPr lang="en-US" sz="1800" dirty="0">
                <a:solidFill>
                  <a:schemeClr val="accent1"/>
                </a:solidFill>
                <a:latin typeface="Rockwell" pitchFamily="18" charset="0"/>
              </a:rPr>
              <a:t>Randy Connolly </a:t>
            </a:r>
            <a:r>
              <a:rPr lang="en-US" sz="1800" baseline="0" dirty="0">
                <a:solidFill>
                  <a:schemeClr val="bg2"/>
                </a:solidFill>
                <a:latin typeface="Rockwell" pitchFamily="18" charset="0"/>
              </a:rPr>
              <a:t>and</a:t>
            </a:r>
            <a:r>
              <a:rPr lang="en-US" sz="1800" baseline="0" dirty="0">
                <a:latin typeface="Rockwell" pitchFamily="18" charset="0"/>
              </a:rPr>
              <a:t> </a:t>
            </a:r>
            <a:r>
              <a:rPr lang="en-US" sz="1800" baseline="0" dirty="0">
                <a:solidFill>
                  <a:schemeClr val="accent1"/>
                </a:solidFill>
                <a:latin typeface="Rockwell" pitchFamily="18" charset="0"/>
              </a:rPr>
              <a:t>Ricardo Hoar</a:t>
            </a:r>
            <a:endParaRPr lang="en-US" sz="1800" dirty="0">
              <a:solidFill>
                <a:schemeClr val="accent1"/>
              </a:solidFill>
              <a:latin typeface="Rockwell" pitchFamily="18" charset="0"/>
            </a:endParaRPr>
          </a:p>
        </p:txBody>
      </p:sp>
      <p:sp>
        <p:nvSpPr>
          <p:cNvPr id="12" name="TextBox 11"/>
          <p:cNvSpPr txBox="1"/>
          <p:nvPr/>
        </p:nvSpPr>
        <p:spPr>
          <a:xfrm>
            <a:off x="5257800" y="6453003"/>
            <a:ext cx="3886200" cy="461665"/>
          </a:xfrm>
          <a:prstGeom prst="rect">
            <a:avLst/>
          </a:prstGeom>
          <a:noFill/>
        </p:spPr>
        <p:txBody>
          <a:bodyPr wrap="square" rtlCol="0">
            <a:spAutoFit/>
          </a:bodyPr>
          <a:lstStyle/>
          <a:p>
            <a:pPr algn="r"/>
            <a:r>
              <a:rPr lang="en-US" sz="1200" dirty="0">
                <a:solidFill>
                  <a:schemeClr val="bg1"/>
                </a:solidFill>
                <a:latin typeface="+mj-lt"/>
              </a:rPr>
              <a:t>Textbook</a:t>
            </a:r>
            <a:r>
              <a:rPr lang="en-US" sz="1200" baseline="0" dirty="0">
                <a:solidFill>
                  <a:schemeClr val="bg1"/>
                </a:solidFill>
                <a:latin typeface="+mj-lt"/>
              </a:rPr>
              <a:t> to be published by </a:t>
            </a:r>
            <a:r>
              <a:rPr lang="en-US" sz="1200" dirty="0">
                <a:solidFill>
                  <a:schemeClr val="bg1"/>
                </a:solidFill>
                <a:latin typeface="+mj-lt"/>
              </a:rPr>
              <a:t>Pearson Ed in early 2014</a:t>
            </a:r>
          </a:p>
          <a:p>
            <a:pPr algn="r"/>
            <a:r>
              <a:rPr lang="en-US" sz="1200" dirty="0">
                <a:solidFill>
                  <a:schemeClr val="bg1"/>
                </a:solidFill>
                <a:latin typeface="+mj-lt"/>
              </a:rPr>
              <a:t>http://www.funwebdev.com</a:t>
            </a:r>
          </a:p>
        </p:txBody>
      </p:sp>
      <p:sp>
        <p:nvSpPr>
          <p:cNvPr id="13" name="Rectangle 12"/>
          <p:cNvSpPr/>
          <p:nvPr userDrawn="1"/>
        </p:nvSpPr>
        <p:spPr>
          <a:xfrm>
            <a:off x="8610600" y="0"/>
            <a:ext cx="5334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0" y="6477000"/>
            <a:ext cx="8839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0" y="4572000"/>
            <a:ext cx="91440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userDrawn="1"/>
        </p:nvSpPr>
        <p:spPr>
          <a:xfrm>
            <a:off x="5203947" y="6096000"/>
            <a:ext cx="3940053" cy="369332"/>
          </a:xfrm>
          <a:prstGeom prst="rect">
            <a:avLst/>
          </a:prstGeom>
          <a:noFill/>
        </p:spPr>
        <p:txBody>
          <a:bodyPr wrap="none" rtlCol="0">
            <a:spAutoFit/>
          </a:bodyPr>
          <a:lstStyle/>
          <a:p>
            <a:pPr algn="r"/>
            <a:r>
              <a:rPr lang="en-US" sz="1800" dirty="0">
                <a:solidFill>
                  <a:schemeClr val="accent1"/>
                </a:solidFill>
                <a:latin typeface="Rockwell" pitchFamily="18" charset="0"/>
              </a:rPr>
              <a:t>Fundamentals</a:t>
            </a:r>
            <a:r>
              <a:rPr lang="en-US" sz="1800" baseline="0" dirty="0">
                <a:latin typeface="Rockwell" pitchFamily="18" charset="0"/>
              </a:rPr>
              <a:t> </a:t>
            </a:r>
            <a:r>
              <a:rPr lang="en-US" sz="1800" baseline="0" dirty="0">
                <a:solidFill>
                  <a:schemeClr val="bg2"/>
                </a:solidFill>
                <a:latin typeface="Rockwell" pitchFamily="18" charset="0"/>
              </a:rPr>
              <a:t>of Web Development</a:t>
            </a:r>
            <a:endParaRPr lang="en-US" sz="1800" dirty="0">
              <a:solidFill>
                <a:schemeClr val="bg2"/>
              </a:solidFill>
              <a:latin typeface="Rockwell" pitchFamily="18" charset="0"/>
            </a:endParaRPr>
          </a:p>
        </p:txBody>
      </p:sp>
      <p:sp>
        <p:nvSpPr>
          <p:cNvPr id="17" name="Rectangle 16"/>
          <p:cNvSpPr/>
          <p:nvPr userDrawn="1"/>
        </p:nvSpPr>
        <p:spPr>
          <a:xfrm>
            <a:off x="0" y="6477000"/>
            <a:ext cx="9144000" cy="381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userDrawn="1"/>
        </p:nvSpPr>
        <p:spPr>
          <a:xfrm>
            <a:off x="0" y="6096000"/>
            <a:ext cx="3771802" cy="369332"/>
          </a:xfrm>
          <a:prstGeom prst="rect">
            <a:avLst/>
          </a:prstGeom>
          <a:noFill/>
        </p:spPr>
        <p:txBody>
          <a:bodyPr wrap="none" rtlCol="0">
            <a:spAutoFit/>
          </a:bodyPr>
          <a:lstStyle/>
          <a:p>
            <a:r>
              <a:rPr lang="en-US" sz="1800" dirty="0">
                <a:solidFill>
                  <a:schemeClr val="accent1"/>
                </a:solidFill>
                <a:latin typeface="Rockwell" pitchFamily="18" charset="0"/>
              </a:rPr>
              <a:t>Randy Connolly </a:t>
            </a:r>
            <a:r>
              <a:rPr lang="en-US" sz="1800" baseline="0" dirty="0">
                <a:solidFill>
                  <a:schemeClr val="bg2"/>
                </a:solidFill>
                <a:latin typeface="Rockwell" pitchFamily="18" charset="0"/>
              </a:rPr>
              <a:t>and</a:t>
            </a:r>
            <a:r>
              <a:rPr lang="en-US" sz="1800" baseline="0" dirty="0">
                <a:latin typeface="Rockwell" pitchFamily="18" charset="0"/>
              </a:rPr>
              <a:t> </a:t>
            </a:r>
            <a:r>
              <a:rPr lang="en-US" sz="1800" baseline="0" dirty="0">
                <a:solidFill>
                  <a:schemeClr val="accent1"/>
                </a:solidFill>
                <a:latin typeface="Rockwell" pitchFamily="18" charset="0"/>
              </a:rPr>
              <a:t>Ricardo Hoar</a:t>
            </a:r>
            <a:endParaRPr lang="en-US" sz="1800" dirty="0">
              <a:solidFill>
                <a:schemeClr val="accent1"/>
              </a:solidFill>
              <a:latin typeface="Rockwell" pitchFamily="18" charset="0"/>
            </a:endParaRPr>
          </a:p>
        </p:txBody>
      </p:sp>
      <p:sp>
        <p:nvSpPr>
          <p:cNvPr id="19" name="TextBox 18"/>
          <p:cNvSpPr txBox="1"/>
          <p:nvPr userDrawn="1"/>
        </p:nvSpPr>
        <p:spPr>
          <a:xfrm>
            <a:off x="5486400" y="6453003"/>
            <a:ext cx="3657600" cy="461665"/>
          </a:xfrm>
          <a:prstGeom prst="rect">
            <a:avLst/>
          </a:prstGeom>
          <a:noFill/>
        </p:spPr>
        <p:txBody>
          <a:bodyPr wrap="square" rtlCol="0">
            <a:spAutoFit/>
          </a:bodyPr>
          <a:lstStyle/>
          <a:p>
            <a:pPr algn="r"/>
            <a:r>
              <a:rPr lang="en-US" sz="1200" kern="1200" dirty="0">
                <a:solidFill>
                  <a:schemeClr val="bg1"/>
                </a:solidFill>
                <a:latin typeface="+mn-lt"/>
                <a:ea typeface="+mn-ea"/>
                <a:cs typeface="+mn-cs"/>
              </a:rPr>
              <a:t>© 2015 Pearson</a:t>
            </a:r>
          </a:p>
          <a:p>
            <a:pPr algn="r"/>
            <a:r>
              <a:rPr lang="en-US" sz="1200" kern="1200">
                <a:solidFill>
                  <a:schemeClr val="bg1"/>
                </a:solidFill>
                <a:latin typeface="+mn-lt"/>
                <a:ea typeface="+mn-ea"/>
                <a:cs typeface="+mn-cs"/>
              </a:rPr>
              <a:t>http://www.funwebdev.com</a:t>
            </a:r>
            <a:endParaRPr lang="en-US" sz="1200" kern="1200" dirty="0">
              <a:solidFill>
                <a:schemeClr val="bg1"/>
              </a:solidFill>
              <a:latin typeface="+mn-lt"/>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4/5/2017</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4/5/2017</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4/5/2017</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98438"/>
            <a:ext cx="7772400" cy="1020762"/>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3048000" y="1676400"/>
            <a:ext cx="5638800" cy="4525963"/>
          </a:xfrm>
        </p:spPr>
        <p:txBody>
          <a:bodyPr/>
          <a:lstStyle>
            <a:lvl1pPr marL="0" indent="0">
              <a:buNone/>
              <a:defRPr sz="2400">
                <a:solidFill>
                  <a:schemeClr val="tx1"/>
                </a:solidFill>
              </a:defRPr>
            </a:lvl1pPr>
            <a:lvl2pPr marL="461963" indent="-4763">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629400" cy="304800"/>
          </a:xfrm>
        </p:spPr>
        <p:txBody>
          <a:bodyPr>
            <a:normAutofit/>
          </a:bodyPr>
          <a:lstStyle>
            <a:lvl1pPr>
              <a:buNone/>
              <a:defRPr sz="1500">
                <a:latin typeface="Rockwell" pitchFamily="18" charset="0"/>
              </a:defRPr>
            </a:lvl1pPr>
          </a:lstStyle>
          <a:p>
            <a:pPr lvl="0"/>
            <a:r>
              <a:rPr lang="en-US" dirty="0"/>
              <a:t>Enter subtitle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914400" y="1646237"/>
            <a:ext cx="6400800" cy="4525963"/>
          </a:xfrm>
        </p:spPr>
        <p:txBody>
          <a:bodyPr/>
          <a:lstStyle>
            <a:lvl1pPr marL="0" indent="0">
              <a:spcAft>
                <a:spcPts val="1200"/>
              </a:spcAft>
              <a:buNone/>
              <a:defRPr sz="2200">
                <a:solidFill>
                  <a:schemeClr val="tx1"/>
                </a:solidFill>
              </a:defRPr>
            </a:lvl1pPr>
            <a:lvl2pPr marL="461963" indent="-4763">
              <a:spcAft>
                <a:spcPts val="1200"/>
              </a:spcAft>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400800" cy="304800"/>
          </a:xfrm>
        </p:spPr>
        <p:txBody>
          <a:bodyPr>
            <a:normAutofit/>
          </a:bodyPr>
          <a:lstStyle>
            <a:lvl1pPr>
              <a:buNone/>
              <a:defRPr sz="1500">
                <a:latin typeface="Rockwell" pitchFamily="18" charset="0"/>
              </a:defRPr>
            </a:lvl1pPr>
          </a:lstStyle>
          <a:p>
            <a:pPr lvl="0"/>
            <a:r>
              <a:rPr lang="en-US" dirty="0"/>
              <a:t>Enter subtitle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98438"/>
            <a:ext cx="7772400" cy="1020762"/>
          </a:xfrm>
        </p:spPr>
        <p:txBody>
          <a:bodyPr/>
          <a:lstStyle>
            <a:lvl1pPr algn="l">
              <a:defRPr/>
            </a:lvl1pPr>
          </a:lstStyle>
          <a:p>
            <a:r>
              <a:rPr lang="en-US"/>
              <a:t>Click to edit Master title style</a:t>
            </a:r>
            <a:endParaRPr lang="en-US" dirty="0"/>
          </a:p>
        </p:txBody>
      </p:sp>
      <p:sp>
        <p:nvSpPr>
          <p:cNvPr id="3" name="Content Placeholder 2"/>
          <p:cNvSpPr>
            <a:spLocks noGrp="1"/>
          </p:cNvSpPr>
          <p:nvPr>
            <p:ph idx="1"/>
          </p:nvPr>
        </p:nvSpPr>
        <p:spPr>
          <a:xfrm>
            <a:off x="3048000" y="1676400"/>
            <a:ext cx="5638800" cy="4525963"/>
          </a:xfrm>
        </p:spPr>
        <p:txBody>
          <a:bodyPr/>
          <a:lstStyle>
            <a:lvl1pPr marL="0" indent="0">
              <a:buNone/>
              <a:defRPr sz="2400">
                <a:solidFill>
                  <a:schemeClr val="tx1"/>
                </a:solidFill>
              </a:defRPr>
            </a:lvl1pPr>
            <a:lvl2pPr marL="461963" indent="-4763">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629400" cy="304800"/>
          </a:xfrm>
        </p:spPr>
        <p:txBody>
          <a:bodyPr>
            <a:normAutofit/>
          </a:bodyPr>
          <a:lstStyle>
            <a:lvl1pPr>
              <a:buNone/>
              <a:defRPr sz="1500">
                <a:latin typeface="Rockwell" pitchFamily="18" charset="0"/>
              </a:defRPr>
            </a:lvl1pPr>
          </a:lstStyle>
          <a:p>
            <a:pPr lvl="0"/>
            <a:r>
              <a:rPr lang="en-US" dirty="0"/>
              <a:t>Enter subtitle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lvl1pPr algn="l">
              <a:defRPr/>
            </a:lvl1pPr>
          </a:lstStyle>
          <a:p>
            <a:r>
              <a:rPr lang="en-US"/>
              <a:t>Click to edit Master title style</a:t>
            </a:r>
            <a:endParaRPr lang="en-US" dirty="0"/>
          </a:p>
        </p:txBody>
      </p:sp>
      <p:sp>
        <p:nvSpPr>
          <p:cNvPr id="3" name="Content Placeholder 2"/>
          <p:cNvSpPr>
            <a:spLocks noGrp="1"/>
          </p:cNvSpPr>
          <p:nvPr>
            <p:ph idx="1"/>
          </p:nvPr>
        </p:nvSpPr>
        <p:spPr>
          <a:xfrm>
            <a:off x="914400" y="1646237"/>
            <a:ext cx="6400800" cy="4525963"/>
          </a:xfrm>
        </p:spPr>
        <p:txBody>
          <a:bodyPr/>
          <a:lstStyle>
            <a:lvl1pPr marL="0" indent="0">
              <a:spcAft>
                <a:spcPts val="1200"/>
              </a:spcAft>
              <a:buNone/>
              <a:defRPr sz="2200">
                <a:solidFill>
                  <a:schemeClr val="tx1"/>
                </a:solidFill>
              </a:defRPr>
            </a:lvl1pPr>
            <a:lvl2pPr marL="461963" indent="-4763">
              <a:spcAft>
                <a:spcPts val="1200"/>
              </a:spcAft>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400800" cy="304800"/>
          </a:xfrm>
        </p:spPr>
        <p:txBody>
          <a:bodyPr>
            <a:normAutofit/>
          </a:bodyPr>
          <a:lstStyle>
            <a:lvl1pPr>
              <a:buNone/>
              <a:defRPr sz="1500">
                <a:latin typeface="Rockwell" pitchFamily="18" charset="0"/>
              </a:defRPr>
            </a:lvl1pPr>
          </a:lstStyle>
          <a:p>
            <a:pPr lvl="0"/>
            <a:r>
              <a:rPr lang="en-US" dirty="0"/>
              <a:t>Enter subtitle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1000" y="5334000"/>
            <a:ext cx="8037513" cy="838200"/>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457200" y="3962400"/>
            <a:ext cx="7772400" cy="1500187"/>
          </a:xfrm>
        </p:spPr>
        <p:txBody>
          <a:bodyPr anchor="b"/>
          <a:lstStyle>
            <a:lvl1pPr marL="0" indent="0">
              <a:buNone/>
              <a:defRPr sz="2000">
                <a:solidFill>
                  <a:schemeClr val="tx1">
                    <a:tint val="75000"/>
                  </a:schemeClr>
                </a:solidFill>
                <a:latin typeface="Rockwell Condensed" pitchFamily="18"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600200"/>
            <a:ext cx="3657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00600" y="1600200"/>
            <a:ext cx="3657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4/5/2017</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4/5/2017</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4/5/2017</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4/5/2017</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8746D3AE-9A6B-4724-B938-46259D069CC8}"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4/5/2017</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3F3E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152400"/>
            <a:ext cx="7924800" cy="10668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914400" y="1143000"/>
            <a:ext cx="716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8915400" y="0"/>
            <a:ext cx="2286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839200" y="0"/>
            <a:ext cx="76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915400" y="6553200"/>
            <a:ext cx="228600" cy="304800"/>
          </a:xfrm>
          <a:prstGeom prst="rect">
            <a:avLst/>
          </a:prstGeom>
        </p:spPr>
        <p:txBody>
          <a:bodyPr vert="horz" lIns="0" tIns="0" rIns="0" bIns="0" rtlCol="0" anchor="ctr"/>
          <a:lstStyle>
            <a:lvl1pPr algn="r">
              <a:defRPr sz="900">
                <a:solidFill>
                  <a:schemeClr val="tx1">
                    <a:tint val="75000"/>
                  </a:schemeClr>
                </a:solidFill>
              </a:defRPr>
            </a:lvl1pPr>
          </a:lstStyle>
          <a:p>
            <a:fld id="{8746D3AE-9A6B-4724-B938-46259D069CC8}" type="slidenum">
              <a:rPr lang="en-US" smtClean="0"/>
              <a:pPr/>
              <a:t>‹#›</a:t>
            </a:fld>
            <a:endParaRPr lang="en-US"/>
          </a:p>
        </p:txBody>
      </p:sp>
      <p:cxnSp>
        <p:nvCxnSpPr>
          <p:cNvPr id="10" name="Straight Connector 9"/>
          <p:cNvCxnSpPr/>
          <p:nvPr/>
        </p:nvCxnSpPr>
        <p:spPr>
          <a:xfrm flipH="1">
            <a:off x="457200" y="6553200"/>
            <a:ext cx="8001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867400" y="6581001"/>
            <a:ext cx="2684517" cy="276999"/>
          </a:xfrm>
          <a:prstGeom prst="rect">
            <a:avLst/>
          </a:prstGeom>
          <a:noFill/>
        </p:spPr>
        <p:txBody>
          <a:bodyPr wrap="none" rtlCol="0">
            <a:spAutoFit/>
          </a:bodyPr>
          <a:lstStyle/>
          <a:p>
            <a:pPr algn="r"/>
            <a:r>
              <a:rPr lang="en-US" sz="1200" dirty="0">
                <a:solidFill>
                  <a:schemeClr val="accent1"/>
                </a:solidFill>
                <a:latin typeface="Rockwell" pitchFamily="18" charset="0"/>
              </a:rPr>
              <a:t>Fundamentals</a:t>
            </a:r>
            <a:r>
              <a:rPr lang="en-US" sz="1200" baseline="0" dirty="0">
                <a:latin typeface="Rockwell" pitchFamily="18" charset="0"/>
              </a:rPr>
              <a:t> of Web Development</a:t>
            </a:r>
            <a:endParaRPr lang="en-US" sz="1200" dirty="0">
              <a:latin typeface="Rockwell" pitchFamily="18" charset="0"/>
            </a:endParaRPr>
          </a:p>
        </p:txBody>
      </p:sp>
      <p:sp>
        <p:nvSpPr>
          <p:cNvPr id="9" name="TextBox 8"/>
          <p:cNvSpPr txBox="1"/>
          <p:nvPr/>
        </p:nvSpPr>
        <p:spPr>
          <a:xfrm>
            <a:off x="363483" y="6581001"/>
            <a:ext cx="2574487" cy="276999"/>
          </a:xfrm>
          <a:prstGeom prst="rect">
            <a:avLst/>
          </a:prstGeom>
          <a:noFill/>
        </p:spPr>
        <p:txBody>
          <a:bodyPr wrap="none" rtlCol="0">
            <a:spAutoFit/>
          </a:bodyPr>
          <a:lstStyle/>
          <a:p>
            <a:r>
              <a:rPr lang="en-US" sz="1200" dirty="0">
                <a:solidFill>
                  <a:schemeClr val="accent1"/>
                </a:solidFill>
                <a:latin typeface="Rockwell" pitchFamily="18" charset="0"/>
              </a:rPr>
              <a:t>Randy Connolly </a:t>
            </a:r>
            <a:r>
              <a:rPr lang="en-US" sz="1200" baseline="0" dirty="0">
                <a:solidFill>
                  <a:schemeClr val="tx1"/>
                </a:solidFill>
                <a:latin typeface="Rockwell" pitchFamily="18" charset="0"/>
              </a:rPr>
              <a:t>and</a:t>
            </a:r>
            <a:r>
              <a:rPr lang="en-US" sz="1200" baseline="0" dirty="0">
                <a:latin typeface="Rockwell" pitchFamily="18" charset="0"/>
              </a:rPr>
              <a:t> </a:t>
            </a:r>
            <a:r>
              <a:rPr lang="en-US" sz="1200" baseline="0" dirty="0">
                <a:solidFill>
                  <a:schemeClr val="accent1"/>
                </a:solidFill>
                <a:latin typeface="Rockwell" pitchFamily="18" charset="0"/>
              </a:rPr>
              <a:t>Ricardo Hoar</a:t>
            </a:r>
            <a:endParaRPr lang="en-US" sz="1200" dirty="0">
              <a:solidFill>
                <a:schemeClr val="accent1"/>
              </a:solidFill>
              <a:latin typeface="Rockwell" pitchFamily="18" charset="0"/>
            </a:endParaRPr>
          </a:p>
        </p:txBody>
      </p:sp>
      <p:sp>
        <p:nvSpPr>
          <p:cNvPr id="12" name="Rectangle 11"/>
          <p:cNvSpPr/>
          <p:nvPr userDrawn="1"/>
        </p:nvSpPr>
        <p:spPr>
          <a:xfrm>
            <a:off x="8915400" y="0"/>
            <a:ext cx="2286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8839200" y="0"/>
            <a:ext cx="76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userDrawn="1"/>
        </p:nvCxnSpPr>
        <p:spPr>
          <a:xfrm flipH="1">
            <a:off x="457200" y="6553200"/>
            <a:ext cx="8001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userDrawn="1"/>
        </p:nvSpPr>
        <p:spPr>
          <a:xfrm>
            <a:off x="5867400" y="6581001"/>
            <a:ext cx="2684517" cy="276999"/>
          </a:xfrm>
          <a:prstGeom prst="rect">
            <a:avLst/>
          </a:prstGeom>
          <a:noFill/>
        </p:spPr>
        <p:txBody>
          <a:bodyPr wrap="none" rtlCol="0">
            <a:spAutoFit/>
          </a:bodyPr>
          <a:lstStyle/>
          <a:p>
            <a:pPr algn="r"/>
            <a:r>
              <a:rPr lang="en-US" sz="1200" dirty="0">
                <a:solidFill>
                  <a:schemeClr val="accent1"/>
                </a:solidFill>
                <a:latin typeface="Rockwell" pitchFamily="18" charset="0"/>
              </a:rPr>
              <a:t>Fundamentals</a:t>
            </a:r>
            <a:r>
              <a:rPr lang="en-US" sz="1200" baseline="0" dirty="0">
                <a:latin typeface="Rockwell" pitchFamily="18" charset="0"/>
              </a:rPr>
              <a:t> of Web Development</a:t>
            </a:r>
            <a:endParaRPr lang="en-US" sz="1200" dirty="0">
              <a:latin typeface="Rockwell" pitchFamily="18" charset="0"/>
            </a:endParaRPr>
          </a:p>
        </p:txBody>
      </p:sp>
      <p:sp>
        <p:nvSpPr>
          <p:cNvPr id="16" name="TextBox 15"/>
          <p:cNvSpPr txBox="1"/>
          <p:nvPr userDrawn="1"/>
        </p:nvSpPr>
        <p:spPr>
          <a:xfrm>
            <a:off x="363483" y="6581001"/>
            <a:ext cx="2574487" cy="276999"/>
          </a:xfrm>
          <a:prstGeom prst="rect">
            <a:avLst/>
          </a:prstGeom>
          <a:noFill/>
        </p:spPr>
        <p:txBody>
          <a:bodyPr wrap="none" rtlCol="0">
            <a:spAutoFit/>
          </a:bodyPr>
          <a:lstStyle/>
          <a:p>
            <a:r>
              <a:rPr lang="en-US" sz="1200" dirty="0">
                <a:solidFill>
                  <a:schemeClr val="accent1"/>
                </a:solidFill>
                <a:latin typeface="Rockwell" pitchFamily="18" charset="0"/>
              </a:rPr>
              <a:t>Randy Connolly </a:t>
            </a:r>
            <a:r>
              <a:rPr lang="en-US" sz="1200" baseline="0" dirty="0">
                <a:solidFill>
                  <a:schemeClr val="tx1"/>
                </a:solidFill>
                <a:latin typeface="Rockwell" pitchFamily="18" charset="0"/>
              </a:rPr>
              <a:t>and</a:t>
            </a:r>
            <a:r>
              <a:rPr lang="en-US" sz="1200" baseline="0" dirty="0">
                <a:latin typeface="Rockwell" pitchFamily="18" charset="0"/>
              </a:rPr>
              <a:t> </a:t>
            </a:r>
            <a:r>
              <a:rPr lang="en-US" sz="1200" baseline="0" dirty="0">
                <a:solidFill>
                  <a:schemeClr val="accent1"/>
                </a:solidFill>
                <a:latin typeface="Rockwell" pitchFamily="18" charset="0"/>
              </a:rPr>
              <a:t>Ricardo Hoar</a:t>
            </a:r>
            <a:endParaRPr lang="en-US" sz="1200" dirty="0">
              <a:solidFill>
                <a:schemeClr val="accent1"/>
              </a:solidFill>
              <a:latin typeface="Rockwell" pitchFamily="18" charset="0"/>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50" r:id="rId13"/>
    <p:sldLayoutId id="2147483660" r:id="rId14"/>
  </p:sldLayoutIdLst>
  <p:txStyles>
    <p:titleStyle>
      <a:lvl1pPr algn="l" defTabSz="914400" rtl="0" eaLnBrk="1" latinLnBrk="0" hangingPunct="1">
        <a:spcBef>
          <a:spcPct val="0"/>
        </a:spcBef>
        <a:buNone/>
        <a:defRPr sz="4400" kern="1200">
          <a:solidFill>
            <a:schemeClr val="tx1"/>
          </a:solidFill>
          <a:latin typeface="Rockwell" pitchFamily="18" charset="0"/>
          <a:ea typeface="+mj-ea"/>
          <a:cs typeface="+mj-cs"/>
        </a:defRPr>
      </a:lvl1pPr>
    </p:titleStyle>
    <p:bodyStyle>
      <a:lvl1pPr marL="342900" indent="-342900" algn="l" defTabSz="914400" rtl="0" eaLnBrk="1" latinLnBrk="0" hangingPunct="1">
        <a:spcBef>
          <a:spcPct val="20000"/>
        </a:spcBef>
        <a:buClr>
          <a:schemeClr val="accent3">
            <a:lumMod val="75000"/>
          </a:schemeClr>
        </a:buClr>
        <a:buFont typeface="Wingdings" pitchFamily="2"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14.tif"/><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17.tif"/><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18.tif"/><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75.xml.rels><?xml version="1.0" encoding="UTF-8" standalone="yes"?>
<Relationships xmlns="http://schemas.openxmlformats.org/package/2006/relationships"><Relationship Id="rId2" Type="http://schemas.openxmlformats.org/officeDocument/2006/relationships/image" Target="../media/image26.tif"/><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685800"/>
            <a:ext cx="7315200" cy="2819400"/>
          </a:xfrm>
        </p:spPr>
        <p:txBody>
          <a:bodyPr/>
          <a:lstStyle/>
          <a:p>
            <a:r>
              <a:rPr lang="en-US" dirty="0"/>
              <a:t>Security</a:t>
            </a:r>
            <a:endParaRPr lang="en-US" dirty="0">
              <a:solidFill>
                <a:schemeClr val="tx2"/>
              </a:solidFill>
            </a:endParaRPr>
          </a:p>
        </p:txBody>
      </p:sp>
      <p:sp>
        <p:nvSpPr>
          <p:cNvPr id="3" name="Subtitle 2"/>
          <p:cNvSpPr>
            <a:spLocks noGrp="1"/>
          </p:cNvSpPr>
          <p:nvPr>
            <p:ph type="subTitle" idx="1"/>
          </p:nvPr>
        </p:nvSpPr>
        <p:spPr>
          <a:xfrm>
            <a:off x="838200" y="4079696"/>
            <a:ext cx="5486400" cy="533400"/>
          </a:xfrm>
        </p:spPr>
        <p:txBody>
          <a:bodyPr>
            <a:noAutofit/>
          </a:bodyPr>
          <a:lstStyle/>
          <a:p>
            <a:r>
              <a:rPr lang="en-US" sz="3600" dirty="0"/>
              <a:t>Chapter 16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Actors</a:t>
            </a:r>
          </a:p>
        </p:txBody>
      </p:sp>
      <p:sp>
        <p:nvSpPr>
          <p:cNvPr id="3" name="Content Placeholder 2"/>
          <p:cNvSpPr>
            <a:spLocks noGrp="1"/>
          </p:cNvSpPr>
          <p:nvPr>
            <p:ph idx="1"/>
          </p:nvPr>
        </p:nvSpPr>
        <p:spPr/>
        <p:txBody>
          <a:bodyPr>
            <a:normAutofit lnSpcReduction="10000"/>
          </a:bodyPr>
          <a:lstStyle/>
          <a:p>
            <a:pPr marL="342900" indent="-342900">
              <a:buFont typeface="Arial"/>
              <a:buChar char="•"/>
            </a:pPr>
            <a:r>
              <a:rPr lang="en-US" b="1" dirty="0"/>
              <a:t>Internal actors </a:t>
            </a:r>
            <a:r>
              <a:rPr lang="en-US" dirty="0"/>
              <a:t>are the people who work for the organization. Although they account for a small percentage of the attacks, they are especially dangerous due to their internal knowledge of the systems.</a:t>
            </a:r>
          </a:p>
          <a:p>
            <a:pPr marL="342900" indent="-342900">
              <a:buFont typeface="Arial"/>
              <a:buChar char="•"/>
            </a:pPr>
            <a:r>
              <a:rPr lang="en-US" b="1" dirty="0"/>
              <a:t>External actors </a:t>
            </a:r>
            <a:r>
              <a:rPr lang="en-US" dirty="0"/>
              <a:t>are the people outside of the organization. It turns out that more than three quarters of external actors are affiliated with organized crime or nation states.</a:t>
            </a:r>
          </a:p>
          <a:p>
            <a:pPr marL="342900" indent="-342900">
              <a:buFont typeface="Arial"/>
              <a:buChar char="•"/>
            </a:pPr>
            <a:r>
              <a:rPr lang="en-US" b="1" dirty="0"/>
              <a:t>Partner actors </a:t>
            </a:r>
            <a:r>
              <a:rPr lang="en-US" dirty="0"/>
              <a:t>are affiliated with an organization that you partner or work with. Quite often partners are granted some access to each other’s systems (to place orders, for example).</a:t>
            </a:r>
          </a:p>
        </p:txBody>
      </p:sp>
      <p:sp>
        <p:nvSpPr>
          <p:cNvPr id="5" name="Content Placeholder 4"/>
          <p:cNvSpPr>
            <a:spLocks noGrp="1"/>
          </p:cNvSpPr>
          <p:nvPr>
            <p:ph sz="quarter" idx="13"/>
          </p:nvPr>
        </p:nvSpPr>
        <p:spPr/>
        <p:txBody>
          <a:bodyPr>
            <a:normAutofit lnSpcReduction="10000"/>
          </a:bodyPr>
          <a:lstStyle/>
          <a:p>
            <a:r>
              <a:rPr lang="en-US" dirty="0"/>
              <a:t>The three amigos</a:t>
            </a:r>
          </a:p>
        </p:txBody>
      </p:sp>
    </p:spTree>
    <p:extLst>
      <p:ext uri="{BB962C8B-B14F-4D97-AF65-F5344CB8AC3E}">
        <p14:creationId xmlns:p14="http://schemas.microsoft.com/office/powerpoint/2010/main" val="17653239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Virtual Open Mail Relays</a:t>
            </a:r>
          </a:p>
        </p:txBody>
      </p:sp>
      <p:sp>
        <p:nvSpPr>
          <p:cNvPr id="5" name="Content Placeholder 4"/>
          <p:cNvSpPr>
            <a:spLocks noGrp="1"/>
          </p:cNvSpPr>
          <p:nvPr>
            <p:ph sz="quarter" idx="13"/>
          </p:nvPr>
        </p:nvSpPr>
        <p:spPr/>
        <p:txBody>
          <a:bodyPr>
            <a:normAutofit lnSpcReduction="10000"/>
          </a:bodyPr>
          <a:lstStyle/>
          <a:p>
            <a:r>
              <a:rPr lang="en-US" dirty="0"/>
              <a:t>Letting someone send mail as you despite a closed relay</a:t>
            </a:r>
          </a:p>
        </p:txBody>
      </p:sp>
      <p:sp>
        <p:nvSpPr>
          <p:cNvPr id="3" name="Content Placeholder 2"/>
          <p:cNvSpPr>
            <a:spLocks noGrp="1"/>
          </p:cNvSpPr>
          <p:nvPr>
            <p:ph idx="1"/>
          </p:nvPr>
        </p:nvSpPr>
        <p:spPr/>
        <p:txBody>
          <a:bodyPr/>
          <a:lstStyle/>
          <a:p>
            <a:r>
              <a:rPr lang="en-US" dirty="0"/>
              <a:t>By transmitting the email address of the recipient, the contact form is at risk of abuse since an attacker could send to any email they want. </a:t>
            </a:r>
          </a:p>
          <a:p>
            <a:r>
              <a:rPr lang="en-US" dirty="0"/>
              <a:t>Instead, you should transmit an integer that corresponds to an ID in the user table, thereby requiring the database lookup of a valid recipient.</a:t>
            </a:r>
          </a:p>
        </p:txBody>
      </p:sp>
    </p:spTree>
    <p:extLst>
      <p:ext uri="{BB962C8B-B14F-4D97-AF65-F5344CB8AC3E}">
        <p14:creationId xmlns:p14="http://schemas.microsoft.com/office/powerpoint/2010/main" val="16480254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Arbitrary Program Execution</a:t>
            </a:r>
          </a:p>
        </p:txBody>
      </p:sp>
      <p:sp>
        <p:nvSpPr>
          <p:cNvPr id="5" name="Content Placeholder 4"/>
          <p:cNvSpPr>
            <a:spLocks noGrp="1"/>
          </p:cNvSpPr>
          <p:nvPr>
            <p:ph sz="quarter" idx="13"/>
          </p:nvPr>
        </p:nvSpPr>
        <p:spPr/>
        <p:txBody>
          <a:bodyPr>
            <a:normAutofit lnSpcReduction="10000"/>
          </a:bodyPr>
          <a:lstStyle/>
          <a:p>
            <a:r>
              <a:rPr lang="en-US" dirty="0"/>
              <a:t>Let them run any program they want</a:t>
            </a:r>
          </a:p>
        </p:txBody>
      </p:sp>
      <p:sp>
        <p:nvSpPr>
          <p:cNvPr id="3" name="Content Placeholder 2"/>
          <p:cNvSpPr>
            <a:spLocks noGrp="1"/>
          </p:cNvSpPr>
          <p:nvPr>
            <p:ph idx="1"/>
          </p:nvPr>
        </p:nvSpPr>
        <p:spPr/>
        <p:txBody>
          <a:bodyPr>
            <a:normAutofit lnSpcReduction="10000"/>
          </a:bodyPr>
          <a:lstStyle/>
          <a:p>
            <a:r>
              <a:rPr lang="en-US" dirty="0"/>
              <a:t>Another potential attack with user-coupled control relates to running commands in Unix through a PHP script. </a:t>
            </a:r>
          </a:p>
          <a:p>
            <a:r>
              <a:rPr lang="en-US" dirty="0"/>
              <a:t>Functions like exec(), system(), and </a:t>
            </a:r>
            <a:r>
              <a:rPr lang="en-US" dirty="0" err="1"/>
              <a:t>passthru</a:t>
            </a:r>
            <a:r>
              <a:rPr lang="en-US" dirty="0"/>
              <a:t>() allow the server to run a process as though they were a logged-in user..</a:t>
            </a:r>
          </a:p>
          <a:p>
            <a:r>
              <a:rPr lang="en-US" dirty="0"/>
              <a:t>To prevent this major class of attack, be sure to </a:t>
            </a:r>
          </a:p>
          <a:p>
            <a:pPr marL="342900" indent="-342900">
              <a:buFont typeface="Arial"/>
              <a:buChar char="•"/>
            </a:pPr>
            <a:r>
              <a:rPr lang="en-US" dirty="0"/>
              <a:t>sanitize input, with </a:t>
            </a:r>
            <a:r>
              <a:rPr lang="en-US" dirty="0" err="1"/>
              <a:t>escapeshellarg</a:t>
            </a:r>
            <a:r>
              <a:rPr lang="en-US" dirty="0"/>
              <a:t>() and be mindful of how user input is being passed to the shell.</a:t>
            </a:r>
          </a:p>
          <a:p>
            <a:pPr marL="342900" indent="-342900">
              <a:buFont typeface="Arial"/>
              <a:buChar char="•"/>
            </a:pPr>
            <a:r>
              <a:rPr lang="en-US" dirty="0"/>
              <a:t>applying least possible privileges will also help mitigate this attack.</a:t>
            </a:r>
          </a:p>
        </p:txBody>
      </p:sp>
    </p:spTree>
    <p:extLst>
      <p:ext uri="{BB962C8B-B14F-4D97-AF65-F5344CB8AC3E}">
        <p14:creationId xmlns:p14="http://schemas.microsoft.com/office/powerpoint/2010/main" val="20941152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Arbitrary Program Execution</a:t>
            </a:r>
          </a:p>
        </p:txBody>
      </p:sp>
      <p:sp>
        <p:nvSpPr>
          <p:cNvPr id="5" name="Content Placeholder 4"/>
          <p:cNvSpPr>
            <a:spLocks noGrp="1"/>
          </p:cNvSpPr>
          <p:nvPr>
            <p:ph sz="quarter" idx="13"/>
          </p:nvPr>
        </p:nvSpPr>
        <p:spPr/>
        <p:txBody>
          <a:bodyPr>
            <a:normAutofit lnSpcReduction="10000"/>
          </a:bodyPr>
          <a:lstStyle/>
          <a:p>
            <a:r>
              <a:rPr lang="en-US" dirty="0"/>
              <a:t>Let them run any program they want</a:t>
            </a:r>
          </a:p>
        </p:txBody>
      </p:sp>
      <p:pic>
        <p:nvPicPr>
          <p:cNvPr id="6" name="Content Placeholder 5" descr="4071516024.eps.png"/>
          <p:cNvPicPr>
            <a:picLocks noGrp="1" noChangeAspect="1"/>
          </p:cNvPicPr>
          <p:nvPr>
            <p:ph idx="1"/>
          </p:nvPr>
        </p:nvPicPr>
        <p:blipFill>
          <a:blip r:embed="rId2">
            <a:extLst>
              <a:ext uri="{28A0092B-C50C-407E-A947-70E740481C1C}">
                <a14:useLocalDpi xmlns:a14="http://schemas.microsoft.com/office/drawing/2010/main" val="0"/>
              </a:ext>
            </a:extLst>
          </a:blip>
          <a:srcRect l="-15079" r="-15079"/>
          <a:stretch>
            <a:fillRect/>
          </a:stretch>
        </p:blipFill>
        <p:spPr>
          <a:xfrm>
            <a:off x="152400" y="1295399"/>
            <a:ext cx="7315200" cy="5172529"/>
          </a:xfrm>
        </p:spPr>
      </p:pic>
    </p:spTree>
    <p:extLst>
      <p:ext uri="{BB962C8B-B14F-4D97-AF65-F5344CB8AC3E}">
        <p14:creationId xmlns:p14="http://schemas.microsoft.com/office/powerpoint/2010/main" val="14687169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You’ve Learned</a:t>
            </a:r>
          </a:p>
        </p:txBody>
      </p:sp>
      <p:sp>
        <p:nvSpPr>
          <p:cNvPr id="6" name="Rounded Rectangle 5"/>
          <p:cNvSpPr/>
          <p:nvPr/>
        </p:nvSpPr>
        <p:spPr>
          <a:xfrm>
            <a:off x="9144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46482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676400" y="1076980"/>
            <a:ext cx="2743200" cy="461665"/>
          </a:xfrm>
          <a:prstGeom prst="rect">
            <a:avLst/>
          </a:prstGeom>
          <a:noFill/>
        </p:spPr>
        <p:txBody>
          <a:bodyPr wrap="square" rtlCol="0">
            <a:spAutoFit/>
          </a:bodyPr>
          <a:lstStyle/>
          <a:p>
            <a:r>
              <a:rPr lang="en-US" sz="2400" dirty="0">
                <a:solidFill>
                  <a:schemeClr val="bg2"/>
                </a:solidFill>
                <a:latin typeface="Rockwell Condensed" pitchFamily="18" charset="0"/>
              </a:rPr>
              <a:t>Security </a:t>
            </a:r>
            <a:r>
              <a:rPr lang="en-US" sz="2400" dirty="0">
                <a:solidFill>
                  <a:srgbClr val="FF6600"/>
                </a:solidFill>
                <a:latin typeface="Rockwell Condensed" pitchFamily="18" charset="0"/>
              </a:rPr>
              <a:t>Principles</a:t>
            </a:r>
            <a:endParaRPr lang="en-US" sz="2400" dirty="0">
              <a:solidFill>
                <a:schemeClr val="bg2"/>
              </a:solidFill>
              <a:latin typeface="Rockwell Condensed" pitchFamily="18" charset="0"/>
            </a:endParaRPr>
          </a:p>
        </p:txBody>
      </p:sp>
      <p:sp>
        <p:nvSpPr>
          <p:cNvPr id="9" name="TextBox 8"/>
          <p:cNvSpPr txBox="1"/>
          <p:nvPr/>
        </p:nvSpPr>
        <p:spPr>
          <a:xfrm>
            <a:off x="5410200" y="1076980"/>
            <a:ext cx="2895600" cy="461665"/>
          </a:xfrm>
          <a:prstGeom prst="rect">
            <a:avLst/>
          </a:prstGeom>
          <a:noFill/>
        </p:spPr>
        <p:txBody>
          <a:bodyPr wrap="square" rtlCol="0">
            <a:spAutoFit/>
          </a:bodyPr>
          <a:lstStyle/>
          <a:p>
            <a:r>
              <a:rPr lang="en-US" sz="2400" dirty="0">
                <a:solidFill>
                  <a:schemeClr val="bg2"/>
                </a:solidFill>
                <a:latin typeface="Rockwell Condensed" pitchFamily="18" charset="0"/>
              </a:rPr>
              <a:t>Authentication</a:t>
            </a:r>
            <a:endParaRPr lang="en-US" sz="2400" dirty="0">
              <a:solidFill>
                <a:srgbClr val="FFFFFF"/>
              </a:solidFill>
              <a:latin typeface="Rockwell Condensed" pitchFamily="18" charset="0"/>
            </a:endParaRPr>
          </a:p>
        </p:txBody>
      </p:sp>
      <p:sp>
        <p:nvSpPr>
          <p:cNvPr id="10" name="Rounded Rectangle 9"/>
          <p:cNvSpPr/>
          <p:nvPr/>
        </p:nvSpPr>
        <p:spPr>
          <a:xfrm>
            <a:off x="914400" y="23368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676401" y="2524780"/>
            <a:ext cx="2590800" cy="461665"/>
          </a:xfrm>
          <a:prstGeom prst="rect">
            <a:avLst/>
          </a:prstGeom>
          <a:noFill/>
        </p:spPr>
        <p:txBody>
          <a:bodyPr wrap="square" rtlCol="0">
            <a:spAutoFit/>
          </a:bodyPr>
          <a:lstStyle/>
          <a:p>
            <a:r>
              <a:rPr lang="en-US" sz="2400" dirty="0">
                <a:solidFill>
                  <a:schemeClr val="bg2"/>
                </a:solidFill>
                <a:latin typeface="Rockwell Condensed" pitchFamily="18" charset="0"/>
              </a:rPr>
              <a:t>Cryptography</a:t>
            </a:r>
            <a:endParaRPr lang="en-US" sz="2400" dirty="0">
              <a:solidFill>
                <a:schemeClr val="accent5"/>
              </a:solidFill>
              <a:latin typeface="Rockwell Condensed" pitchFamily="18" charset="0"/>
            </a:endParaRPr>
          </a:p>
        </p:txBody>
      </p:sp>
      <p:sp>
        <p:nvSpPr>
          <p:cNvPr id="20" name="TextBox 19"/>
          <p:cNvSpPr txBox="1"/>
          <p:nvPr/>
        </p:nvSpPr>
        <p:spPr>
          <a:xfrm>
            <a:off x="914400" y="9144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1</a:t>
            </a:r>
          </a:p>
        </p:txBody>
      </p:sp>
      <p:sp>
        <p:nvSpPr>
          <p:cNvPr id="21" name="TextBox 20"/>
          <p:cNvSpPr txBox="1"/>
          <p:nvPr/>
        </p:nvSpPr>
        <p:spPr>
          <a:xfrm>
            <a:off x="4648200" y="9144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2</a:t>
            </a:r>
          </a:p>
        </p:txBody>
      </p:sp>
      <p:sp>
        <p:nvSpPr>
          <p:cNvPr id="22" name="TextBox 21"/>
          <p:cNvSpPr txBox="1"/>
          <p:nvPr/>
        </p:nvSpPr>
        <p:spPr>
          <a:xfrm>
            <a:off x="914400" y="22860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3</a:t>
            </a:r>
          </a:p>
        </p:txBody>
      </p:sp>
      <p:sp>
        <p:nvSpPr>
          <p:cNvPr id="16" name="Rounded Rectangle 15"/>
          <p:cNvSpPr/>
          <p:nvPr/>
        </p:nvSpPr>
        <p:spPr>
          <a:xfrm>
            <a:off x="914400" y="3759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1676401" y="3972580"/>
            <a:ext cx="2590800" cy="830997"/>
          </a:xfrm>
          <a:prstGeom prst="rect">
            <a:avLst/>
          </a:prstGeom>
          <a:noFill/>
        </p:spPr>
        <p:txBody>
          <a:bodyPr wrap="square" rtlCol="0">
            <a:spAutoFit/>
          </a:bodyPr>
          <a:lstStyle/>
          <a:p>
            <a:r>
              <a:rPr lang="en-US" sz="2400" dirty="0">
                <a:solidFill>
                  <a:schemeClr val="bg2"/>
                </a:solidFill>
                <a:latin typeface="Rockwell Condensed" pitchFamily="18" charset="0"/>
              </a:rPr>
              <a:t>Security </a:t>
            </a:r>
            <a:r>
              <a:rPr lang="en-US" sz="2400" dirty="0">
                <a:solidFill>
                  <a:srgbClr val="F3703A"/>
                </a:solidFill>
                <a:latin typeface="Rockwell Condensed" pitchFamily="18" charset="0"/>
              </a:rPr>
              <a:t>Best Practices</a:t>
            </a:r>
          </a:p>
        </p:txBody>
      </p:sp>
      <p:sp>
        <p:nvSpPr>
          <p:cNvPr id="18" name="TextBox 17"/>
          <p:cNvSpPr txBox="1"/>
          <p:nvPr/>
        </p:nvSpPr>
        <p:spPr>
          <a:xfrm>
            <a:off x="914400" y="37338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5</a:t>
            </a:r>
          </a:p>
        </p:txBody>
      </p:sp>
      <p:sp>
        <p:nvSpPr>
          <p:cNvPr id="31" name="Rounded Rectangle 30"/>
          <p:cNvSpPr/>
          <p:nvPr/>
        </p:nvSpPr>
        <p:spPr>
          <a:xfrm>
            <a:off x="4648200" y="23368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p:cNvSpPr txBox="1"/>
          <p:nvPr/>
        </p:nvSpPr>
        <p:spPr>
          <a:xfrm>
            <a:off x="5410201" y="2524780"/>
            <a:ext cx="2590800" cy="461665"/>
          </a:xfrm>
          <a:prstGeom prst="rect">
            <a:avLst/>
          </a:prstGeom>
          <a:noFill/>
        </p:spPr>
        <p:txBody>
          <a:bodyPr wrap="square" rtlCol="0">
            <a:spAutoFit/>
          </a:bodyPr>
          <a:lstStyle/>
          <a:p>
            <a:r>
              <a:rPr lang="en-US" sz="2400" dirty="0">
                <a:solidFill>
                  <a:schemeClr val="bg2"/>
                </a:solidFill>
                <a:latin typeface="Rockwell Condensed" pitchFamily="18" charset="0"/>
              </a:rPr>
              <a:t>HTTPS</a:t>
            </a:r>
            <a:endParaRPr lang="en-US" sz="2400" dirty="0">
              <a:solidFill>
                <a:schemeClr val="accent5"/>
              </a:solidFill>
              <a:latin typeface="Rockwell Condensed" pitchFamily="18" charset="0"/>
            </a:endParaRPr>
          </a:p>
        </p:txBody>
      </p:sp>
      <p:sp>
        <p:nvSpPr>
          <p:cNvPr id="33" name="TextBox 32"/>
          <p:cNvSpPr txBox="1"/>
          <p:nvPr/>
        </p:nvSpPr>
        <p:spPr>
          <a:xfrm>
            <a:off x="4648200" y="22860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4</a:t>
            </a:r>
          </a:p>
        </p:txBody>
      </p:sp>
      <p:sp>
        <p:nvSpPr>
          <p:cNvPr id="34" name="Rounded Rectangle 33"/>
          <p:cNvSpPr/>
          <p:nvPr/>
        </p:nvSpPr>
        <p:spPr>
          <a:xfrm>
            <a:off x="4648200" y="3759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p:cNvSpPr txBox="1"/>
          <p:nvPr/>
        </p:nvSpPr>
        <p:spPr>
          <a:xfrm>
            <a:off x="5410201" y="3972580"/>
            <a:ext cx="2590800" cy="830997"/>
          </a:xfrm>
          <a:prstGeom prst="rect">
            <a:avLst/>
          </a:prstGeom>
          <a:noFill/>
        </p:spPr>
        <p:txBody>
          <a:bodyPr wrap="square" rtlCol="0">
            <a:spAutoFit/>
          </a:bodyPr>
          <a:lstStyle/>
          <a:p>
            <a:r>
              <a:rPr lang="en-US" sz="2400" dirty="0">
                <a:solidFill>
                  <a:schemeClr val="bg2"/>
                </a:solidFill>
                <a:latin typeface="Rockwell Condensed" pitchFamily="18" charset="0"/>
              </a:rPr>
              <a:t>Common </a:t>
            </a:r>
            <a:r>
              <a:rPr lang="en-US" sz="2400" dirty="0">
                <a:solidFill>
                  <a:schemeClr val="accent5"/>
                </a:solidFill>
                <a:latin typeface="Rockwell Condensed" pitchFamily="18" charset="0"/>
              </a:rPr>
              <a:t>Threat Vectors</a:t>
            </a:r>
          </a:p>
        </p:txBody>
      </p:sp>
      <p:sp>
        <p:nvSpPr>
          <p:cNvPr id="36" name="TextBox 35"/>
          <p:cNvSpPr txBox="1"/>
          <p:nvPr/>
        </p:nvSpPr>
        <p:spPr>
          <a:xfrm>
            <a:off x="4648200" y="37338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6</a:t>
            </a:r>
          </a:p>
        </p:txBody>
      </p:sp>
    </p:spTree>
    <p:extLst>
      <p:ext uri="{BB962C8B-B14F-4D97-AF65-F5344CB8AC3E}">
        <p14:creationId xmlns:p14="http://schemas.microsoft.com/office/powerpoint/2010/main" val="3195638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Impact</a:t>
            </a:r>
          </a:p>
        </p:txBody>
      </p:sp>
      <p:sp>
        <p:nvSpPr>
          <p:cNvPr id="3" name="Content Placeholder 2"/>
          <p:cNvSpPr>
            <a:spLocks noGrp="1"/>
          </p:cNvSpPr>
          <p:nvPr>
            <p:ph idx="1"/>
          </p:nvPr>
        </p:nvSpPr>
        <p:spPr/>
        <p:txBody>
          <a:bodyPr>
            <a:normAutofit fontScale="85000" lnSpcReduction="20000"/>
          </a:bodyPr>
          <a:lstStyle/>
          <a:p>
            <a:pPr marL="342900" indent="-342900">
              <a:buFont typeface="Arial"/>
              <a:buChar char="•"/>
            </a:pPr>
            <a:r>
              <a:rPr lang="en-US" sz="2300" dirty="0"/>
              <a:t>A </a:t>
            </a:r>
            <a:r>
              <a:rPr lang="en-US" sz="2300" b="1" i="1" dirty="0"/>
              <a:t>loss of availability </a:t>
            </a:r>
            <a:r>
              <a:rPr lang="en-US" sz="2300" dirty="0"/>
              <a:t>prevents users from accessing some or all of the systems. </a:t>
            </a:r>
          </a:p>
          <a:p>
            <a:pPr lvl="1" indent="0"/>
            <a:r>
              <a:rPr lang="en-US" dirty="0"/>
              <a:t>This might manifest as a denial of service attack, or a SQL injection attack (described later), where the payload removes the entire user database, preventing logins from registered users.</a:t>
            </a:r>
          </a:p>
          <a:p>
            <a:pPr marL="342900" indent="-342900">
              <a:buFont typeface="Arial"/>
              <a:buChar char="•"/>
            </a:pPr>
            <a:r>
              <a:rPr lang="en-US" dirty="0"/>
              <a:t>A </a:t>
            </a:r>
            <a:r>
              <a:rPr lang="en-US" b="1" i="1" dirty="0"/>
              <a:t>loss of confidentiality </a:t>
            </a:r>
            <a:r>
              <a:rPr lang="en-US" dirty="0"/>
              <a:t>includes the disclosure of confidential information to a (often malicious) third party.</a:t>
            </a:r>
          </a:p>
          <a:p>
            <a:pPr lvl="1" indent="0"/>
            <a:r>
              <a:rPr lang="en-US" dirty="0"/>
              <a:t>This could manifest as a cross-site script attack where data is stolen right off your screen or a full-fledged database theft where credit cards and passwords are taken.</a:t>
            </a:r>
          </a:p>
          <a:p>
            <a:pPr marL="342900" indent="-342900">
              <a:buFont typeface="Arial"/>
              <a:buChar char="•"/>
            </a:pPr>
            <a:r>
              <a:rPr lang="en-US" dirty="0"/>
              <a:t>A </a:t>
            </a:r>
            <a:r>
              <a:rPr lang="en-US" b="1" i="1" dirty="0"/>
              <a:t>loss of integrity </a:t>
            </a:r>
            <a:r>
              <a:rPr lang="en-US" dirty="0"/>
              <a:t>changes your data or prevents you from having correct data. </a:t>
            </a:r>
          </a:p>
          <a:p>
            <a:pPr lvl="1" indent="0"/>
            <a:r>
              <a:rPr lang="en-US" dirty="0"/>
              <a:t>This might manifest as an attacker hijacking a user session, perhaps placing fake orders or changing a user’s home address.</a:t>
            </a:r>
          </a:p>
        </p:txBody>
      </p:sp>
      <p:sp>
        <p:nvSpPr>
          <p:cNvPr id="5" name="Content Placeholder 4"/>
          <p:cNvSpPr>
            <a:spLocks noGrp="1"/>
          </p:cNvSpPr>
          <p:nvPr>
            <p:ph sz="quarter" idx="13"/>
          </p:nvPr>
        </p:nvSpPr>
        <p:spPr/>
        <p:txBody>
          <a:bodyPr>
            <a:normAutofit lnSpcReduction="10000"/>
          </a:bodyPr>
          <a:lstStyle/>
          <a:p>
            <a:r>
              <a:rPr lang="en-US" dirty="0"/>
              <a:t>what systems were infiltrated and what data was stolen or lost?</a:t>
            </a:r>
          </a:p>
        </p:txBody>
      </p:sp>
      <p:pic>
        <p:nvPicPr>
          <p:cNvPr id="4" name="Picture 3" descr="4071516001.ep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0" y="152400"/>
            <a:ext cx="1600200" cy="1554834"/>
          </a:xfrm>
          <a:prstGeom prst="rect">
            <a:avLst/>
          </a:prstGeom>
        </p:spPr>
      </p:pic>
    </p:spTree>
    <p:extLst>
      <p:ext uri="{BB962C8B-B14F-4D97-AF65-F5344CB8AC3E}">
        <p14:creationId xmlns:p14="http://schemas.microsoft.com/office/powerpoint/2010/main" val="1950446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Threats</a:t>
            </a:r>
          </a:p>
        </p:txBody>
      </p:sp>
      <p:sp>
        <p:nvSpPr>
          <p:cNvPr id="3" name="Content Placeholder 2"/>
          <p:cNvSpPr>
            <a:spLocks noGrp="1"/>
          </p:cNvSpPr>
          <p:nvPr>
            <p:ph idx="1"/>
          </p:nvPr>
        </p:nvSpPr>
        <p:spPr/>
        <p:txBody>
          <a:bodyPr>
            <a:normAutofit/>
          </a:bodyPr>
          <a:lstStyle/>
          <a:p>
            <a:r>
              <a:rPr lang="en-US" sz="2000" dirty="0"/>
              <a:t>A </a:t>
            </a:r>
            <a:r>
              <a:rPr lang="en-US" sz="2000" b="1" dirty="0"/>
              <a:t>threat </a:t>
            </a:r>
            <a:r>
              <a:rPr lang="en-US" sz="2000" dirty="0"/>
              <a:t>refers to a particular path that a hacker could use to exploit a vulnerability and gain unauthorized access to your system.</a:t>
            </a:r>
          </a:p>
          <a:p>
            <a:r>
              <a:rPr lang="en-US" dirty="0"/>
              <a:t>A flood destroying your data center is a threat just as much as malicious SQL injections, buffer overflows, denial of service, and cross-site scripting attacks.</a:t>
            </a:r>
          </a:p>
        </p:txBody>
      </p:sp>
      <p:sp>
        <p:nvSpPr>
          <p:cNvPr id="5" name="Content Placeholder 4"/>
          <p:cNvSpPr>
            <a:spLocks noGrp="1"/>
          </p:cNvSpPr>
          <p:nvPr>
            <p:ph sz="quarter" idx="13"/>
          </p:nvPr>
        </p:nvSpPr>
        <p:spPr/>
        <p:txBody>
          <a:bodyPr>
            <a:normAutofit lnSpcReduction="10000"/>
          </a:bodyPr>
          <a:lstStyle/>
          <a:p>
            <a:r>
              <a:rPr lang="en-US" dirty="0"/>
              <a:t>STRIDE</a:t>
            </a:r>
          </a:p>
        </p:txBody>
      </p:sp>
    </p:spTree>
    <p:extLst>
      <p:ext uri="{BB962C8B-B14F-4D97-AF65-F5344CB8AC3E}">
        <p14:creationId xmlns:p14="http://schemas.microsoft.com/office/powerpoint/2010/main" val="3567899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Threats</a:t>
            </a:r>
          </a:p>
        </p:txBody>
      </p:sp>
      <p:sp>
        <p:nvSpPr>
          <p:cNvPr id="3" name="Content Placeholder 2"/>
          <p:cNvSpPr>
            <a:spLocks noGrp="1"/>
          </p:cNvSpPr>
          <p:nvPr>
            <p:ph idx="1"/>
          </p:nvPr>
        </p:nvSpPr>
        <p:spPr>
          <a:xfrm>
            <a:off x="914400" y="1646237"/>
            <a:ext cx="7086600" cy="4525963"/>
          </a:xfrm>
        </p:spPr>
        <p:txBody>
          <a:bodyPr>
            <a:normAutofit fontScale="92500" lnSpcReduction="20000"/>
          </a:bodyPr>
          <a:lstStyle/>
          <a:p>
            <a:pPr marL="342900" indent="-342900">
              <a:buFont typeface="Arial"/>
              <a:buChar char="•"/>
            </a:pPr>
            <a:r>
              <a:rPr lang="en-US" sz="2000" b="1" dirty="0">
                <a:solidFill>
                  <a:schemeClr val="accent2"/>
                </a:solidFill>
              </a:rPr>
              <a:t>S</a:t>
            </a:r>
            <a:r>
              <a:rPr lang="en-US" sz="2000" b="1" dirty="0"/>
              <a:t>poofing</a:t>
            </a:r>
            <a:r>
              <a:rPr lang="en-US" sz="2000" dirty="0"/>
              <a:t> – The attacker uses someone else’s information to access the System.</a:t>
            </a:r>
          </a:p>
          <a:p>
            <a:pPr marL="342900" indent="-342900">
              <a:buFont typeface="Arial"/>
              <a:buChar char="•"/>
            </a:pPr>
            <a:r>
              <a:rPr lang="en-US" sz="2000" b="1" dirty="0">
                <a:solidFill>
                  <a:srgbClr val="CE2933"/>
                </a:solidFill>
              </a:rPr>
              <a:t>T</a:t>
            </a:r>
            <a:r>
              <a:rPr lang="en-US" sz="2000" b="1" dirty="0"/>
              <a:t>ampering</a:t>
            </a:r>
            <a:r>
              <a:rPr lang="en-US" sz="2000" dirty="0"/>
              <a:t> – The attacker modifies some data in </a:t>
            </a:r>
            <a:r>
              <a:rPr lang="en-US" sz="2000" dirty="0" err="1"/>
              <a:t>nonauthorized</a:t>
            </a:r>
            <a:r>
              <a:rPr lang="en-US" sz="2000" dirty="0"/>
              <a:t> ways.</a:t>
            </a:r>
          </a:p>
          <a:p>
            <a:pPr marL="342900" indent="-342900">
              <a:buFont typeface="Arial"/>
              <a:buChar char="•"/>
            </a:pPr>
            <a:r>
              <a:rPr lang="en-US" sz="2000" b="1" dirty="0">
                <a:solidFill>
                  <a:srgbClr val="CE2933"/>
                </a:solidFill>
              </a:rPr>
              <a:t>R</a:t>
            </a:r>
            <a:r>
              <a:rPr lang="en-US" sz="2000" b="1" dirty="0"/>
              <a:t>epudiation</a:t>
            </a:r>
            <a:r>
              <a:rPr lang="en-US" sz="2000" dirty="0"/>
              <a:t> – The attacker removes all trace of their attack, so that they cannot be held accountable for other damages done.</a:t>
            </a:r>
          </a:p>
          <a:p>
            <a:pPr marL="342900" indent="-342900">
              <a:buFont typeface="Arial"/>
              <a:buChar char="•"/>
            </a:pPr>
            <a:r>
              <a:rPr lang="en-US" sz="2000" b="1" dirty="0">
                <a:solidFill>
                  <a:srgbClr val="CE2933"/>
                </a:solidFill>
              </a:rPr>
              <a:t>I</a:t>
            </a:r>
            <a:r>
              <a:rPr lang="en-US" sz="2000" b="1" dirty="0"/>
              <a:t>nformation disclosure </a:t>
            </a:r>
            <a:r>
              <a:rPr lang="en-US" sz="2000" dirty="0"/>
              <a:t>– The attacker accesses data they should not be able to.</a:t>
            </a:r>
          </a:p>
          <a:p>
            <a:pPr marL="342900" indent="-342900">
              <a:buFont typeface="Arial"/>
              <a:buChar char="•"/>
            </a:pPr>
            <a:r>
              <a:rPr lang="en-US" sz="2000" b="1" dirty="0">
                <a:solidFill>
                  <a:srgbClr val="CE2933"/>
                </a:solidFill>
              </a:rPr>
              <a:t>D</a:t>
            </a:r>
            <a:r>
              <a:rPr lang="en-US" sz="2000" b="1" dirty="0"/>
              <a:t>enial of service </a:t>
            </a:r>
            <a:r>
              <a:rPr lang="en-US" sz="2000" dirty="0"/>
              <a:t>– The attacker prevents real users from accessing the systems.</a:t>
            </a:r>
          </a:p>
          <a:p>
            <a:pPr marL="342900" indent="-342900">
              <a:buFont typeface="Arial"/>
              <a:buChar char="•"/>
            </a:pPr>
            <a:r>
              <a:rPr lang="en-US" sz="2000" b="1" dirty="0">
                <a:solidFill>
                  <a:srgbClr val="CE2933"/>
                </a:solidFill>
              </a:rPr>
              <a:t>E</a:t>
            </a:r>
            <a:r>
              <a:rPr lang="en-US" sz="2000" b="1" dirty="0"/>
              <a:t>levation of privilege </a:t>
            </a:r>
            <a:r>
              <a:rPr lang="en-US" sz="2000" dirty="0"/>
              <a:t>– The attacker increases their privileges on the system thereby getting access to things they are not authorized to do.</a:t>
            </a:r>
          </a:p>
        </p:txBody>
      </p:sp>
      <p:sp>
        <p:nvSpPr>
          <p:cNvPr id="5" name="Content Placeholder 4"/>
          <p:cNvSpPr>
            <a:spLocks noGrp="1"/>
          </p:cNvSpPr>
          <p:nvPr>
            <p:ph sz="quarter" idx="13"/>
          </p:nvPr>
        </p:nvSpPr>
        <p:spPr/>
        <p:txBody>
          <a:bodyPr>
            <a:normAutofit lnSpcReduction="10000"/>
          </a:bodyPr>
          <a:lstStyle/>
          <a:p>
            <a:r>
              <a:rPr lang="en-US" dirty="0"/>
              <a:t>Categorize threats with Stride</a:t>
            </a:r>
          </a:p>
        </p:txBody>
      </p:sp>
    </p:spTree>
    <p:extLst>
      <p:ext uri="{BB962C8B-B14F-4D97-AF65-F5344CB8AC3E}">
        <p14:creationId xmlns:p14="http://schemas.microsoft.com/office/powerpoint/2010/main" val="1460135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Vulnerabilities</a:t>
            </a:r>
          </a:p>
        </p:txBody>
      </p:sp>
      <p:sp>
        <p:nvSpPr>
          <p:cNvPr id="3" name="Content Placeholder 2"/>
          <p:cNvSpPr>
            <a:spLocks noGrp="1"/>
          </p:cNvSpPr>
          <p:nvPr>
            <p:ph idx="1"/>
          </p:nvPr>
        </p:nvSpPr>
        <p:spPr>
          <a:xfrm>
            <a:off x="914400" y="1646237"/>
            <a:ext cx="7086600" cy="4525963"/>
          </a:xfrm>
        </p:spPr>
        <p:txBody>
          <a:bodyPr>
            <a:normAutofit/>
          </a:bodyPr>
          <a:lstStyle/>
          <a:p>
            <a:r>
              <a:rPr lang="en-US" sz="1800" dirty="0"/>
              <a:t>Once vulnerabilities are identified, they can be assessed for risk. </a:t>
            </a:r>
          </a:p>
          <a:p>
            <a:r>
              <a:rPr lang="en-US" sz="1800" dirty="0"/>
              <a:t>Some vulnerabilities are not fixed because they are unlikely to be exploited, while others are low risk because the consequences of an exploit are not critical. </a:t>
            </a:r>
          </a:p>
          <a:p>
            <a:r>
              <a:rPr lang="en-US" sz="1800" dirty="0"/>
              <a:t>The top five classes of web vulnerability are:</a:t>
            </a:r>
          </a:p>
          <a:p>
            <a:pPr marL="342900" indent="-342900">
              <a:buFont typeface="+mj-lt"/>
              <a:buAutoNum type="arabicPeriod"/>
            </a:pPr>
            <a:r>
              <a:rPr lang="en-US" sz="1800" dirty="0"/>
              <a:t>Injection</a:t>
            </a:r>
          </a:p>
          <a:p>
            <a:pPr marL="342900" indent="-342900">
              <a:buFont typeface="+mj-lt"/>
              <a:buAutoNum type="arabicPeriod"/>
            </a:pPr>
            <a:r>
              <a:rPr lang="en-US" sz="1800" dirty="0"/>
              <a:t>Broken authentication and session management</a:t>
            </a:r>
          </a:p>
          <a:p>
            <a:pPr marL="342900" indent="-342900">
              <a:buFont typeface="+mj-lt"/>
              <a:buAutoNum type="arabicPeriod"/>
            </a:pPr>
            <a:r>
              <a:rPr lang="en-US" sz="1800" dirty="0"/>
              <a:t>Cross-site scripting</a:t>
            </a:r>
          </a:p>
          <a:p>
            <a:pPr marL="342900" indent="-342900">
              <a:buFont typeface="+mj-lt"/>
              <a:buAutoNum type="arabicPeriod"/>
            </a:pPr>
            <a:r>
              <a:rPr lang="en-US" sz="1800" dirty="0"/>
              <a:t>Insecure direct object references</a:t>
            </a:r>
          </a:p>
          <a:p>
            <a:pPr marL="342900" indent="-342900">
              <a:buFont typeface="+mj-lt"/>
              <a:buAutoNum type="arabicPeriod"/>
            </a:pPr>
            <a:r>
              <a:rPr lang="en-US" sz="1800" dirty="0"/>
              <a:t>Security misconfiguration</a:t>
            </a:r>
            <a:endParaRPr lang="en-US" sz="2000" dirty="0"/>
          </a:p>
        </p:txBody>
      </p:sp>
      <p:sp>
        <p:nvSpPr>
          <p:cNvPr id="5" name="Content Placeholder 4"/>
          <p:cNvSpPr>
            <a:spLocks noGrp="1"/>
          </p:cNvSpPr>
          <p:nvPr>
            <p:ph sz="quarter" idx="13"/>
          </p:nvPr>
        </p:nvSpPr>
        <p:spPr/>
        <p:txBody>
          <a:bodyPr>
            <a:normAutofit lnSpcReduction="10000"/>
          </a:bodyPr>
          <a:lstStyle/>
          <a:p>
            <a:r>
              <a:rPr lang="en-US" dirty="0"/>
              <a:t>The holes in your armor</a:t>
            </a:r>
          </a:p>
        </p:txBody>
      </p:sp>
    </p:spTree>
    <p:extLst>
      <p:ext uri="{BB962C8B-B14F-4D97-AF65-F5344CB8AC3E}">
        <p14:creationId xmlns:p14="http://schemas.microsoft.com/office/powerpoint/2010/main" val="3708530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Assessing Risk</a:t>
            </a:r>
          </a:p>
        </p:txBody>
      </p:sp>
      <p:sp>
        <p:nvSpPr>
          <p:cNvPr id="5" name="Content Placeholder 4"/>
          <p:cNvSpPr>
            <a:spLocks noGrp="1"/>
          </p:cNvSpPr>
          <p:nvPr>
            <p:ph sz="quarter" idx="13"/>
          </p:nvPr>
        </p:nvSpPr>
        <p:spPr/>
        <p:txBody>
          <a:bodyPr>
            <a:normAutofit lnSpcReduction="10000"/>
          </a:bodyPr>
          <a:lstStyle/>
          <a:p>
            <a:r>
              <a:rPr lang="en-US" dirty="0"/>
              <a:t>Putting it all together</a:t>
            </a:r>
          </a:p>
        </p:txBody>
      </p:sp>
      <p:sp>
        <p:nvSpPr>
          <p:cNvPr id="4" name="Content Placeholder 3"/>
          <p:cNvSpPr>
            <a:spLocks noGrp="1"/>
          </p:cNvSpPr>
          <p:nvPr>
            <p:ph idx="1"/>
          </p:nvPr>
        </p:nvSpPr>
        <p:spPr/>
        <p:txBody>
          <a:bodyPr/>
          <a:lstStyle/>
          <a:p>
            <a:r>
              <a:rPr lang="en-US" dirty="0"/>
              <a:t>For our purposes, it will suffice to summarize that in risk assessment you would begin by identifying the actors, vulnerabilities, and threats to your information systems. </a:t>
            </a:r>
          </a:p>
          <a:p>
            <a:r>
              <a:rPr lang="en-US" dirty="0"/>
              <a:t>The probability of an attack, the skill of the actor, and the impact of a successful penetration are all factors in determining where to focus your security efforts.</a:t>
            </a:r>
          </a:p>
        </p:txBody>
      </p:sp>
    </p:spTree>
    <p:extLst>
      <p:ext uri="{BB962C8B-B14F-4D97-AF65-F5344CB8AC3E}">
        <p14:creationId xmlns:p14="http://schemas.microsoft.com/office/powerpoint/2010/main" val="1110793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Assessing Risk</a:t>
            </a:r>
          </a:p>
        </p:txBody>
      </p:sp>
      <p:sp>
        <p:nvSpPr>
          <p:cNvPr id="5" name="Content Placeholder 4"/>
          <p:cNvSpPr>
            <a:spLocks noGrp="1"/>
          </p:cNvSpPr>
          <p:nvPr>
            <p:ph sz="quarter" idx="13"/>
          </p:nvPr>
        </p:nvSpPr>
        <p:spPr/>
        <p:txBody>
          <a:bodyPr>
            <a:normAutofit lnSpcReduction="10000"/>
          </a:bodyPr>
          <a:lstStyle/>
          <a:p>
            <a:r>
              <a:rPr lang="en-US" dirty="0"/>
              <a:t>A visual way of assessing threats</a:t>
            </a:r>
          </a:p>
        </p:txBody>
      </p:sp>
      <p:pic>
        <p:nvPicPr>
          <p:cNvPr id="6" name="Content Placeholder 5" descr="Table01.eps.png"/>
          <p:cNvPicPr>
            <a:picLocks noGrp="1" noChangeAspect="1"/>
          </p:cNvPicPr>
          <p:nvPr>
            <p:ph idx="1"/>
          </p:nvPr>
        </p:nvPicPr>
        <p:blipFill>
          <a:blip r:embed="rId2">
            <a:extLst>
              <a:ext uri="{28A0092B-C50C-407E-A947-70E740481C1C}">
                <a14:useLocalDpi xmlns:a14="http://schemas.microsoft.com/office/drawing/2010/main" val="0"/>
              </a:ext>
            </a:extLst>
          </a:blip>
          <a:srcRect t="-37785" b="-37785"/>
          <a:stretch>
            <a:fillRect/>
          </a:stretch>
        </p:blipFill>
        <p:spPr/>
      </p:pic>
    </p:spTree>
    <p:extLst>
      <p:ext uri="{BB962C8B-B14F-4D97-AF65-F5344CB8AC3E}">
        <p14:creationId xmlns:p14="http://schemas.microsoft.com/office/powerpoint/2010/main" val="1199747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Policies</a:t>
            </a:r>
          </a:p>
        </p:txBody>
      </p:sp>
      <p:sp>
        <p:nvSpPr>
          <p:cNvPr id="5" name="Content Placeholder 4"/>
          <p:cNvSpPr>
            <a:spLocks noGrp="1"/>
          </p:cNvSpPr>
          <p:nvPr>
            <p:ph sz="quarter" idx="13"/>
          </p:nvPr>
        </p:nvSpPr>
        <p:spPr/>
        <p:txBody>
          <a:bodyPr>
            <a:normAutofit lnSpcReduction="10000"/>
          </a:bodyPr>
          <a:lstStyle/>
          <a:p>
            <a:r>
              <a:rPr lang="en-US" dirty="0"/>
              <a:t>One part of your defenses</a:t>
            </a:r>
          </a:p>
        </p:txBody>
      </p:sp>
      <p:sp>
        <p:nvSpPr>
          <p:cNvPr id="3" name="Content Placeholder 2"/>
          <p:cNvSpPr>
            <a:spLocks noGrp="1"/>
          </p:cNvSpPr>
          <p:nvPr>
            <p:ph idx="1"/>
          </p:nvPr>
        </p:nvSpPr>
        <p:spPr/>
        <p:txBody>
          <a:bodyPr>
            <a:normAutofit lnSpcReduction="10000"/>
          </a:bodyPr>
          <a:lstStyle/>
          <a:p>
            <a:pPr marL="342900" indent="-342900">
              <a:buFont typeface="Arial"/>
              <a:buChar char="•"/>
            </a:pPr>
            <a:r>
              <a:rPr lang="en-US" b="1" dirty="0"/>
              <a:t>Usage policy </a:t>
            </a:r>
            <a:r>
              <a:rPr lang="en-US" dirty="0"/>
              <a:t>defines what systems users are permitted to use, and under what situations. A company may, for example, prohibit social networking while at work. Usage policies are often designed to reduce risk by removing some attack vector.</a:t>
            </a:r>
          </a:p>
          <a:p>
            <a:pPr marL="342900" indent="-342900">
              <a:buFont typeface="Arial"/>
              <a:buChar char="•"/>
            </a:pPr>
            <a:r>
              <a:rPr lang="en-US" b="1" dirty="0"/>
              <a:t>Authentication policy </a:t>
            </a:r>
            <a:r>
              <a:rPr lang="en-US" dirty="0"/>
              <a:t>controls how users are granted access to the systems. </a:t>
            </a:r>
          </a:p>
          <a:p>
            <a:pPr marL="342900" indent="-342900">
              <a:buFont typeface="Arial"/>
              <a:buChar char="•"/>
            </a:pPr>
            <a:r>
              <a:rPr lang="en-US" b="1" dirty="0"/>
              <a:t>Legal policies </a:t>
            </a:r>
            <a:r>
              <a:rPr lang="en-US" dirty="0"/>
              <a:t>define a wide range of things including data retention and backup policies as well as accessibility requirements (like having all public communication well organized for the blind). </a:t>
            </a:r>
          </a:p>
        </p:txBody>
      </p:sp>
    </p:spTree>
    <p:extLst>
      <p:ext uri="{BB962C8B-B14F-4D97-AF65-F5344CB8AC3E}">
        <p14:creationId xmlns:p14="http://schemas.microsoft.com/office/powerpoint/2010/main" val="559865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Policies</a:t>
            </a:r>
          </a:p>
        </p:txBody>
      </p:sp>
      <p:sp>
        <p:nvSpPr>
          <p:cNvPr id="5" name="Content Placeholder 4"/>
          <p:cNvSpPr>
            <a:spLocks noGrp="1"/>
          </p:cNvSpPr>
          <p:nvPr>
            <p:ph sz="quarter" idx="13"/>
          </p:nvPr>
        </p:nvSpPr>
        <p:spPr/>
        <p:txBody>
          <a:bodyPr>
            <a:normAutofit lnSpcReduction="10000"/>
          </a:bodyPr>
          <a:lstStyle/>
          <a:p>
            <a:r>
              <a:rPr lang="en-US" dirty="0"/>
              <a:t>Please don’t make me change my password every day</a:t>
            </a:r>
          </a:p>
        </p:txBody>
      </p:sp>
      <p:sp>
        <p:nvSpPr>
          <p:cNvPr id="4" name="Content Placeholder 3"/>
          <p:cNvSpPr>
            <a:spLocks noGrp="1"/>
          </p:cNvSpPr>
          <p:nvPr>
            <p:ph idx="1"/>
          </p:nvPr>
        </p:nvSpPr>
        <p:spPr/>
        <p:txBody>
          <a:bodyPr>
            <a:normAutofit/>
          </a:bodyPr>
          <a:lstStyle/>
          <a:p>
            <a:r>
              <a:rPr lang="en-US" dirty="0"/>
              <a:t>Password policies can stipulate </a:t>
            </a:r>
          </a:p>
          <a:p>
            <a:pPr marL="342900" indent="-342900">
              <a:buFont typeface="Arial"/>
              <a:buChar char="•"/>
            </a:pPr>
            <a:r>
              <a:rPr lang="en-US" dirty="0"/>
              <a:t>the characteristics of acceptable passwords, and</a:t>
            </a:r>
          </a:p>
          <a:p>
            <a:pPr marL="342900" indent="-342900">
              <a:buFont typeface="Arial"/>
              <a:buChar char="•"/>
            </a:pPr>
            <a:r>
              <a:rPr lang="en-US" dirty="0"/>
              <a:t>expiration of passwords.</a:t>
            </a:r>
          </a:p>
          <a:p>
            <a:r>
              <a:rPr lang="en-US" dirty="0"/>
              <a:t>Ironically, draconian password policies introduce new attack vectors, nullifying the purpose of the policy at the first place. </a:t>
            </a:r>
          </a:p>
          <a:p>
            <a:r>
              <a:rPr lang="en-US" dirty="0"/>
              <a:t>Where authentication is critical, </a:t>
            </a:r>
            <a:r>
              <a:rPr lang="en-US" i="1" dirty="0"/>
              <a:t>two-factor authentication </a:t>
            </a:r>
            <a:r>
              <a:rPr lang="en-US" dirty="0"/>
              <a:t>should be applied in place of password policies that do not increase security.</a:t>
            </a:r>
          </a:p>
        </p:txBody>
      </p:sp>
    </p:spTree>
    <p:extLst>
      <p:ext uri="{BB962C8B-B14F-4D97-AF65-F5344CB8AC3E}">
        <p14:creationId xmlns:p14="http://schemas.microsoft.com/office/powerpoint/2010/main" val="23604736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Business Continuity</a:t>
            </a:r>
          </a:p>
        </p:txBody>
      </p:sp>
      <p:sp>
        <p:nvSpPr>
          <p:cNvPr id="5" name="Content Placeholder 4"/>
          <p:cNvSpPr>
            <a:spLocks noGrp="1"/>
          </p:cNvSpPr>
          <p:nvPr>
            <p:ph sz="quarter" idx="13"/>
          </p:nvPr>
        </p:nvSpPr>
        <p:spPr/>
        <p:txBody>
          <a:bodyPr>
            <a:normAutofit lnSpcReduction="10000"/>
          </a:bodyPr>
          <a:lstStyle/>
          <a:p>
            <a:r>
              <a:rPr lang="en-US" dirty="0"/>
              <a:t>There is material enough for an entire courses here</a:t>
            </a:r>
          </a:p>
        </p:txBody>
      </p:sp>
      <p:sp>
        <p:nvSpPr>
          <p:cNvPr id="4" name="Content Placeholder 3"/>
          <p:cNvSpPr>
            <a:spLocks noGrp="1"/>
          </p:cNvSpPr>
          <p:nvPr>
            <p:ph idx="1"/>
          </p:nvPr>
        </p:nvSpPr>
        <p:spPr/>
        <p:txBody>
          <a:bodyPr>
            <a:normAutofit/>
          </a:bodyPr>
          <a:lstStyle/>
          <a:p>
            <a:r>
              <a:rPr lang="en-US" dirty="0"/>
              <a:t>Part of a secure system is being able to access it in the case of the unforeseen. You should consider</a:t>
            </a:r>
          </a:p>
          <a:p>
            <a:pPr marL="342900" indent="-342900">
              <a:buFont typeface="Arial"/>
              <a:buChar char="•"/>
            </a:pPr>
            <a:r>
              <a:rPr lang="en-US" dirty="0"/>
              <a:t>Administrator Password Management</a:t>
            </a:r>
          </a:p>
          <a:p>
            <a:pPr marL="342900" indent="-342900">
              <a:buFont typeface="Arial"/>
              <a:buChar char="•"/>
            </a:pPr>
            <a:r>
              <a:rPr lang="en-US" dirty="0"/>
              <a:t>Backups and Redundancy</a:t>
            </a:r>
          </a:p>
          <a:p>
            <a:pPr marL="342900" indent="-342900">
              <a:buFont typeface="Arial"/>
              <a:buChar char="•"/>
            </a:pPr>
            <a:r>
              <a:rPr lang="en-US" dirty="0"/>
              <a:t>Geographic Redundancy</a:t>
            </a:r>
          </a:p>
          <a:p>
            <a:pPr marL="342900" indent="-342900">
              <a:buFont typeface="Arial"/>
              <a:buChar char="•"/>
            </a:pPr>
            <a:r>
              <a:rPr lang="en-US" dirty="0"/>
              <a:t>Stage Mock Events</a:t>
            </a:r>
          </a:p>
          <a:p>
            <a:pPr marL="342900" indent="-342900">
              <a:buFont typeface="Arial"/>
              <a:buChar char="•"/>
            </a:pPr>
            <a:r>
              <a:rPr lang="en-US" dirty="0"/>
              <a:t>Auditing you systems</a:t>
            </a:r>
          </a:p>
          <a:p>
            <a:pPr marL="342900" indent="-342900">
              <a:buFont typeface="Arial"/>
              <a:buChar char="•"/>
            </a:pPr>
            <a:endParaRPr lang="en-US" dirty="0"/>
          </a:p>
          <a:p>
            <a:endParaRPr lang="en-US" dirty="0"/>
          </a:p>
        </p:txBody>
      </p:sp>
    </p:spTree>
    <p:extLst>
      <p:ext uri="{BB962C8B-B14F-4D97-AF65-F5344CB8AC3E}">
        <p14:creationId xmlns:p14="http://schemas.microsoft.com/office/powerpoint/2010/main" val="3850308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Objectives</a:t>
            </a:r>
          </a:p>
        </p:txBody>
      </p:sp>
      <p:sp>
        <p:nvSpPr>
          <p:cNvPr id="6" name="Rounded Rectangle 5"/>
          <p:cNvSpPr/>
          <p:nvPr/>
        </p:nvSpPr>
        <p:spPr>
          <a:xfrm>
            <a:off x="9144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46482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676400" y="1076980"/>
            <a:ext cx="2743200" cy="461665"/>
          </a:xfrm>
          <a:prstGeom prst="rect">
            <a:avLst/>
          </a:prstGeom>
          <a:noFill/>
        </p:spPr>
        <p:txBody>
          <a:bodyPr wrap="square" rtlCol="0">
            <a:spAutoFit/>
          </a:bodyPr>
          <a:lstStyle/>
          <a:p>
            <a:r>
              <a:rPr lang="en-US" sz="2400" dirty="0">
                <a:solidFill>
                  <a:schemeClr val="bg2"/>
                </a:solidFill>
                <a:latin typeface="Rockwell Condensed" pitchFamily="18" charset="0"/>
              </a:rPr>
              <a:t>Security </a:t>
            </a:r>
            <a:r>
              <a:rPr lang="en-US" sz="2400" dirty="0">
                <a:solidFill>
                  <a:srgbClr val="FF6600"/>
                </a:solidFill>
                <a:latin typeface="Rockwell Condensed" pitchFamily="18" charset="0"/>
              </a:rPr>
              <a:t>Principles</a:t>
            </a:r>
            <a:endParaRPr lang="en-US" sz="2400" dirty="0">
              <a:solidFill>
                <a:schemeClr val="bg2"/>
              </a:solidFill>
              <a:latin typeface="Rockwell Condensed" pitchFamily="18" charset="0"/>
            </a:endParaRPr>
          </a:p>
        </p:txBody>
      </p:sp>
      <p:sp>
        <p:nvSpPr>
          <p:cNvPr id="9" name="TextBox 8"/>
          <p:cNvSpPr txBox="1"/>
          <p:nvPr/>
        </p:nvSpPr>
        <p:spPr>
          <a:xfrm>
            <a:off x="5410200" y="1076980"/>
            <a:ext cx="2895600" cy="461665"/>
          </a:xfrm>
          <a:prstGeom prst="rect">
            <a:avLst/>
          </a:prstGeom>
          <a:noFill/>
        </p:spPr>
        <p:txBody>
          <a:bodyPr wrap="square" rtlCol="0">
            <a:spAutoFit/>
          </a:bodyPr>
          <a:lstStyle/>
          <a:p>
            <a:r>
              <a:rPr lang="en-US" sz="2400" dirty="0">
                <a:solidFill>
                  <a:schemeClr val="bg2"/>
                </a:solidFill>
                <a:latin typeface="Rockwell Condensed" pitchFamily="18" charset="0"/>
              </a:rPr>
              <a:t>Authentication</a:t>
            </a:r>
            <a:endParaRPr lang="en-US" sz="2400" dirty="0">
              <a:solidFill>
                <a:srgbClr val="FFFFFF"/>
              </a:solidFill>
              <a:latin typeface="Rockwell Condensed" pitchFamily="18" charset="0"/>
            </a:endParaRPr>
          </a:p>
        </p:txBody>
      </p:sp>
      <p:sp>
        <p:nvSpPr>
          <p:cNvPr id="10" name="Rounded Rectangle 9"/>
          <p:cNvSpPr/>
          <p:nvPr/>
        </p:nvSpPr>
        <p:spPr>
          <a:xfrm>
            <a:off x="914400" y="23368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676401" y="2524780"/>
            <a:ext cx="2590800" cy="461665"/>
          </a:xfrm>
          <a:prstGeom prst="rect">
            <a:avLst/>
          </a:prstGeom>
          <a:noFill/>
        </p:spPr>
        <p:txBody>
          <a:bodyPr wrap="square" rtlCol="0">
            <a:spAutoFit/>
          </a:bodyPr>
          <a:lstStyle/>
          <a:p>
            <a:r>
              <a:rPr lang="en-US" sz="2400" dirty="0">
                <a:solidFill>
                  <a:schemeClr val="bg2"/>
                </a:solidFill>
                <a:latin typeface="Rockwell Condensed" pitchFamily="18" charset="0"/>
              </a:rPr>
              <a:t>Cryptography</a:t>
            </a:r>
            <a:endParaRPr lang="en-US" sz="2400" dirty="0">
              <a:solidFill>
                <a:schemeClr val="accent5"/>
              </a:solidFill>
              <a:latin typeface="Rockwell Condensed" pitchFamily="18" charset="0"/>
            </a:endParaRPr>
          </a:p>
        </p:txBody>
      </p:sp>
      <p:sp>
        <p:nvSpPr>
          <p:cNvPr id="20" name="TextBox 19"/>
          <p:cNvSpPr txBox="1"/>
          <p:nvPr/>
        </p:nvSpPr>
        <p:spPr>
          <a:xfrm>
            <a:off x="914400" y="9144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1</a:t>
            </a:r>
          </a:p>
        </p:txBody>
      </p:sp>
      <p:sp>
        <p:nvSpPr>
          <p:cNvPr id="21" name="TextBox 20"/>
          <p:cNvSpPr txBox="1"/>
          <p:nvPr/>
        </p:nvSpPr>
        <p:spPr>
          <a:xfrm>
            <a:off x="4648200" y="9144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2</a:t>
            </a:r>
          </a:p>
        </p:txBody>
      </p:sp>
      <p:sp>
        <p:nvSpPr>
          <p:cNvPr id="22" name="TextBox 21"/>
          <p:cNvSpPr txBox="1"/>
          <p:nvPr/>
        </p:nvSpPr>
        <p:spPr>
          <a:xfrm>
            <a:off x="914400" y="22860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3</a:t>
            </a:r>
          </a:p>
        </p:txBody>
      </p:sp>
      <p:sp>
        <p:nvSpPr>
          <p:cNvPr id="16" name="Rounded Rectangle 15"/>
          <p:cNvSpPr/>
          <p:nvPr/>
        </p:nvSpPr>
        <p:spPr>
          <a:xfrm>
            <a:off x="914400" y="3759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1676401" y="3972580"/>
            <a:ext cx="2590800" cy="830997"/>
          </a:xfrm>
          <a:prstGeom prst="rect">
            <a:avLst/>
          </a:prstGeom>
          <a:noFill/>
        </p:spPr>
        <p:txBody>
          <a:bodyPr wrap="square" rtlCol="0">
            <a:spAutoFit/>
          </a:bodyPr>
          <a:lstStyle/>
          <a:p>
            <a:r>
              <a:rPr lang="en-US" sz="2400" dirty="0">
                <a:solidFill>
                  <a:schemeClr val="bg2"/>
                </a:solidFill>
                <a:latin typeface="Rockwell Condensed" pitchFamily="18" charset="0"/>
              </a:rPr>
              <a:t>Security </a:t>
            </a:r>
            <a:r>
              <a:rPr lang="en-US" sz="2400" dirty="0">
                <a:solidFill>
                  <a:srgbClr val="F3703A"/>
                </a:solidFill>
                <a:latin typeface="Rockwell Condensed" pitchFamily="18" charset="0"/>
              </a:rPr>
              <a:t>Best Practices</a:t>
            </a:r>
          </a:p>
        </p:txBody>
      </p:sp>
      <p:sp>
        <p:nvSpPr>
          <p:cNvPr id="18" name="TextBox 17"/>
          <p:cNvSpPr txBox="1"/>
          <p:nvPr/>
        </p:nvSpPr>
        <p:spPr>
          <a:xfrm>
            <a:off x="914400" y="37338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5</a:t>
            </a:r>
          </a:p>
        </p:txBody>
      </p:sp>
      <p:sp>
        <p:nvSpPr>
          <p:cNvPr id="31" name="Rounded Rectangle 30"/>
          <p:cNvSpPr/>
          <p:nvPr/>
        </p:nvSpPr>
        <p:spPr>
          <a:xfrm>
            <a:off x="4648200" y="23368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p:cNvSpPr txBox="1"/>
          <p:nvPr/>
        </p:nvSpPr>
        <p:spPr>
          <a:xfrm>
            <a:off x="5410201" y="2524780"/>
            <a:ext cx="2590800" cy="461665"/>
          </a:xfrm>
          <a:prstGeom prst="rect">
            <a:avLst/>
          </a:prstGeom>
          <a:noFill/>
        </p:spPr>
        <p:txBody>
          <a:bodyPr wrap="square" rtlCol="0">
            <a:spAutoFit/>
          </a:bodyPr>
          <a:lstStyle/>
          <a:p>
            <a:r>
              <a:rPr lang="en-US" sz="2400" dirty="0">
                <a:solidFill>
                  <a:schemeClr val="bg2"/>
                </a:solidFill>
                <a:latin typeface="Rockwell Condensed" pitchFamily="18" charset="0"/>
              </a:rPr>
              <a:t>HTTPS</a:t>
            </a:r>
            <a:endParaRPr lang="en-US" sz="2400" dirty="0">
              <a:solidFill>
                <a:schemeClr val="accent5"/>
              </a:solidFill>
              <a:latin typeface="Rockwell Condensed" pitchFamily="18" charset="0"/>
            </a:endParaRPr>
          </a:p>
        </p:txBody>
      </p:sp>
      <p:sp>
        <p:nvSpPr>
          <p:cNvPr id="33" name="TextBox 32"/>
          <p:cNvSpPr txBox="1"/>
          <p:nvPr/>
        </p:nvSpPr>
        <p:spPr>
          <a:xfrm>
            <a:off x="4648200" y="22860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4</a:t>
            </a:r>
          </a:p>
        </p:txBody>
      </p:sp>
      <p:sp>
        <p:nvSpPr>
          <p:cNvPr id="34" name="Rounded Rectangle 33"/>
          <p:cNvSpPr/>
          <p:nvPr/>
        </p:nvSpPr>
        <p:spPr>
          <a:xfrm>
            <a:off x="4648200" y="3759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p:cNvSpPr txBox="1"/>
          <p:nvPr/>
        </p:nvSpPr>
        <p:spPr>
          <a:xfrm>
            <a:off x="5410201" y="3972580"/>
            <a:ext cx="2590800" cy="830997"/>
          </a:xfrm>
          <a:prstGeom prst="rect">
            <a:avLst/>
          </a:prstGeom>
          <a:noFill/>
        </p:spPr>
        <p:txBody>
          <a:bodyPr wrap="square" rtlCol="0">
            <a:spAutoFit/>
          </a:bodyPr>
          <a:lstStyle/>
          <a:p>
            <a:r>
              <a:rPr lang="en-US" sz="2400" dirty="0">
                <a:solidFill>
                  <a:schemeClr val="bg2"/>
                </a:solidFill>
                <a:latin typeface="Rockwell Condensed" pitchFamily="18" charset="0"/>
              </a:rPr>
              <a:t>Common </a:t>
            </a:r>
            <a:r>
              <a:rPr lang="en-US" sz="2400" dirty="0">
                <a:solidFill>
                  <a:schemeClr val="accent5"/>
                </a:solidFill>
                <a:latin typeface="Rockwell Condensed" pitchFamily="18" charset="0"/>
              </a:rPr>
              <a:t>Threat Vectors</a:t>
            </a:r>
          </a:p>
        </p:txBody>
      </p:sp>
      <p:sp>
        <p:nvSpPr>
          <p:cNvPr id="36" name="TextBox 35"/>
          <p:cNvSpPr txBox="1"/>
          <p:nvPr/>
        </p:nvSpPr>
        <p:spPr>
          <a:xfrm>
            <a:off x="4648200" y="37338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6</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Secure By Design</a:t>
            </a:r>
          </a:p>
        </p:txBody>
      </p:sp>
      <p:sp>
        <p:nvSpPr>
          <p:cNvPr id="5" name="Content Placeholder 4"/>
          <p:cNvSpPr>
            <a:spLocks noGrp="1"/>
          </p:cNvSpPr>
          <p:nvPr>
            <p:ph sz="quarter" idx="13"/>
          </p:nvPr>
        </p:nvSpPr>
        <p:spPr/>
        <p:txBody>
          <a:bodyPr>
            <a:normAutofit lnSpcReduction="10000"/>
          </a:bodyPr>
          <a:lstStyle/>
          <a:p>
            <a:r>
              <a:rPr lang="en-US" dirty="0"/>
              <a:t>People are bad</a:t>
            </a:r>
          </a:p>
        </p:txBody>
      </p:sp>
      <p:sp>
        <p:nvSpPr>
          <p:cNvPr id="4" name="Content Placeholder 3"/>
          <p:cNvSpPr>
            <a:spLocks noGrp="1"/>
          </p:cNvSpPr>
          <p:nvPr>
            <p:ph idx="1"/>
          </p:nvPr>
        </p:nvSpPr>
        <p:spPr/>
        <p:txBody>
          <a:bodyPr>
            <a:normAutofit/>
          </a:bodyPr>
          <a:lstStyle/>
          <a:p>
            <a:r>
              <a:rPr lang="en-US" b="1" dirty="0"/>
              <a:t>Secure by design </a:t>
            </a:r>
            <a:r>
              <a:rPr lang="en-US" dirty="0"/>
              <a:t>addresses that there are malicious users out there. By continually distrusting user input (and even internal values) throughout the design and implementation phases, you will produce more secure software than if you didn’t consider security at every stage. </a:t>
            </a:r>
          </a:p>
          <a:p>
            <a:r>
              <a:rPr lang="en-US" dirty="0"/>
              <a:t>Techniques can be applied at every stage of the software development life cycle to make your software Secure By Design.</a:t>
            </a:r>
          </a:p>
          <a:p>
            <a:endParaRPr lang="en-US" dirty="0"/>
          </a:p>
        </p:txBody>
      </p:sp>
    </p:spTree>
    <p:extLst>
      <p:ext uri="{BB962C8B-B14F-4D97-AF65-F5344CB8AC3E}">
        <p14:creationId xmlns:p14="http://schemas.microsoft.com/office/powerpoint/2010/main" val="7059503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Secure By Design</a:t>
            </a:r>
          </a:p>
        </p:txBody>
      </p:sp>
      <p:sp>
        <p:nvSpPr>
          <p:cNvPr id="5" name="Content Placeholder 4"/>
          <p:cNvSpPr>
            <a:spLocks noGrp="1"/>
          </p:cNvSpPr>
          <p:nvPr>
            <p:ph sz="quarter" idx="13"/>
          </p:nvPr>
        </p:nvSpPr>
        <p:spPr/>
        <p:txBody>
          <a:bodyPr>
            <a:normAutofit lnSpcReduction="10000"/>
          </a:bodyPr>
          <a:lstStyle/>
          <a:p>
            <a:r>
              <a:rPr lang="en-US" dirty="0"/>
              <a:t>Here’s what we do</a:t>
            </a:r>
          </a:p>
        </p:txBody>
      </p:sp>
      <p:pic>
        <p:nvPicPr>
          <p:cNvPr id="6" name="Content Placeholder 5" descr="4071516002.eps.png"/>
          <p:cNvPicPr>
            <a:picLocks noGrp="1" noChangeAspect="1"/>
          </p:cNvPicPr>
          <p:nvPr>
            <p:ph idx="1"/>
          </p:nvPr>
        </p:nvPicPr>
        <p:blipFill>
          <a:blip r:embed="rId2">
            <a:extLst>
              <a:ext uri="{28A0092B-C50C-407E-A947-70E740481C1C}">
                <a14:useLocalDpi xmlns:a14="http://schemas.microsoft.com/office/drawing/2010/main" val="0"/>
              </a:ext>
            </a:extLst>
          </a:blip>
          <a:srcRect t="-2465" b="-2465"/>
          <a:stretch>
            <a:fillRect/>
          </a:stretch>
        </p:blipFill>
        <p:spPr/>
      </p:pic>
    </p:spTree>
    <p:extLst>
      <p:ext uri="{BB962C8B-B14F-4D97-AF65-F5344CB8AC3E}">
        <p14:creationId xmlns:p14="http://schemas.microsoft.com/office/powerpoint/2010/main" val="10821956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Secure By Design</a:t>
            </a:r>
          </a:p>
        </p:txBody>
      </p:sp>
      <p:sp>
        <p:nvSpPr>
          <p:cNvPr id="5" name="Content Placeholder 4"/>
          <p:cNvSpPr>
            <a:spLocks noGrp="1"/>
          </p:cNvSpPr>
          <p:nvPr>
            <p:ph sz="quarter" idx="13"/>
          </p:nvPr>
        </p:nvSpPr>
        <p:spPr/>
        <p:txBody>
          <a:bodyPr>
            <a:normAutofit lnSpcReduction="10000"/>
          </a:bodyPr>
          <a:lstStyle/>
          <a:p>
            <a:r>
              <a:rPr lang="en-US" dirty="0"/>
              <a:t>Code Reviews</a:t>
            </a:r>
          </a:p>
        </p:txBody>
      </p:sp>
      <p:sp>
        <p:nvSpPr>
          <p:cNvPr id="3" name="Content Placeholder 2"/>
          <p:cNvSpPr>
            <a:spLocks noGrp="1"/>
          </p:cNvSpPr>
          <p:nvPr>
            <p:ph idx="1"/>
          </p:nvPr>
        </p:nvSpPr>
        <p:spPr/>
        <p:txBody>
          <a:bodyPr/>
          <a:lstStyle/>
          <a:p>
            <a:r>
              <a:rPr lang="en-US" dirty="0"/>
              <a:t>In a </a:t>
            </a:r>
            <a:r>
              <a:rPr lang="en-US" b="1" dirty="0"/>
              <a:t>code review </a:t>
            </a:r>
            <a:r>
              <a:rPr lang="en-US" dirty="0"/>
              <a:t>system, programmers must have their code peer-reviewed before committing it to the repository. </a:t>
            </a:r>
          </a:p>
          <a:p>
            <a:r>
              <a:rPr lang="en-US" dirty="0"/>
              <a:t>In addition to peer-review, new employees are often assigned a more senior programmer who uses the code review opportunities to point out inconsistencies with company style and practice.</a:t>
            </a:r>
          </a:p>
        </p:txBody>
      </p:sp>
    </p:spTree>
    <p:extLst>
      <p:ext uri="{BB962C8B-B14F-4D97-AF65-F5344CB8AC3E}">
        <p14:creationId xmlns:p14="http://schemas.microsoft.com/office/powerpoint/2010/main" val="19054226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Secure By Design</a:t>
            </a:r>
          </a:p>
        </p:txBody>
      </p:sp>
      <p:sp>
        <p:nvSpPr>
          <p:cNvPr id="5" name="Content Placeholder 4"/>
          <p:cNvSpPr>
            <a:spLocks noGrp="1"/>
          </p:cNvSpPr>
          <p:nvPr>
            <p:ph sz="quarter" idx="13"/>
          </p:nvPr>
        </p:nvSpPr>
        <p:spPr/>
        <p:txBody>
          <a:bodyPr>
            <a:normAutofit lnSpcReduction="10000"/>
          </a:bodyPr>
          <a:lstStyle/>
          <a:p>
            <a:r>
              <a:rPr lang="en-US" dirty="0"/>
              <a:t>Unit Testing</a:t>
            </a:r>
          </a:p>
        </p:txBody>
      </p:sp>
      <p:sp>
        <p:nvSpPr>
          <p:cNvPr id="3" name="Content Placeholder 2"/>
          <p:cNvSpPr>
            <a:spLocks noGrp="1"/>
          </p:cNvSpPr>
          <p:nvPr>
            <p:ph idx="1"/>
          </p:nvPr>
        </p:nvSpPr>
        <p:spPr/>
        <p:txBody>
          <a:bodyPr/>
          <a:lstStyle/>
          <a:p>
            <a:r>
              <a:rPr lang="en-US" b="1" dirty="0"/>
              <a:t>Unit testing </a:t>
            </a:r>
            <a:r>
              <a:rPr lang="en-US" dirty="0"/>
              <a:t>is the principle of writing small programs to test your software as you develop it. Usually the </a:t>
            </a:r>
            <a:r>
              <a:rPr lang="en-US" i="1" dirty="0"/>
              <a:t>units </a:t>
            </a:r>
            <a:r>
              <a:rPr lang="en-US" dirty="0"/>
              <a:t>in a unit test are a module or class, and the test can compare the expected behavior of the class against the actual output. </a:t>
            </a:r>
          </a:p>
          <a:p>
            <a:r>
              <a:rPr lang="en-US" dirty="0"/>
              <a:t>If you break any existing functionality, a unit test will discover it right away, saving you future headache and bugs.</a:t>
            </a:r>
          </a:p>
        </p:txBody>
      </p:sp>
    </p:spTree>
    <p:extLst>
      <p:ext uri="{BB962C8B-B14F-4D97-AF65-F5344CB8AC3E}">
        <p14:creationId xmlns:p14="http://schemas.microsoft.com/office/powerpoint/2010/main" val="42832839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Secure By Design</a:t>
            </a:r>
          </a:p>
        </p:txBody>
      </p:sp>
      <p:sp>
        <p:nvSpPr>
          <p:cNvPr id="5" name="Content Placeholder 4"/>
          <p:cNvSpPr>
            <a:spLocks noGrp="1"/>
          </p:cNvSpPr>
          <p:nvPr>
            <p:ph sz="quarter" idx="13"/>
          </p:nvPr>
        </p:nvSpPr>
        <p:spPr/>
        <p:txBody>
          <a:bodyPr>
            <a:normAutofit lnSpcReduction="10000"/>
          </a:bodyPr>
          <a:lstStyle/>
          <a:p>
            <a:r>
              <a:rPr lang="en-US" dirty="0"/>
              <a:t>Pair Programming</a:t>
            </a:r>
          </a:p>
        </p:txBody>
      </p:sp>
      <p:sp>
        <p:nvSpPr>
          <p:cNvPr id="3" name="Content Placeholder 2"/>
          <p:cNvSpPr>
            <a:spLocks noGrp="1"/>
          </p:cNvSpPr>
          <p:nvPr>
            <p:ph idx="1"/>
          </p:nvPr>
        </p:nvSpPr>
        <p:spPr/>
        <p:txBody>
          <a:bodyPr/>
          <a:lstStyle/>
          <a:p>
            <a:r>
              <a:rPr lang="en-US" b="1" dirty="0"/>
              <a:t>Pair programming </a:t>
            </a:r>
            <a:r>
              <a:rPr lang="en-US" dirty="0"/>
              <a:t>is the technique where two programmers work together at the same time on one computer. </a:t>
            </a:r>
          </a:p>
          <a:p>
            <a:pPr marL="342900" indent="-342900">
              <a:buFont typeface="Arial"/>
              <a:buChar char="•"/>
            </a:pPr>
            <a:r>
              <a:rPr lang="en-US" dirty="0"/>
              <a:t>One programmer </a:t>
            </a:r>
            <a:r>
              <a:rPr lang="en-US" i="1" dirty="0"/>
              <a:t>drives </a:t>
            </a:r>
            <a:r>
              <a:rPr lang="en-US" dirty="0"/>
              <a:t>the work and manipulates the mouse and keyboard while </a:t>
            </a:r>
          </a:p>
          <a:p>
            <a:pPr marL="342900" indent="-342900">
              <a:buFont typeface="Arial"/>
              <a:buChar char="•"/>
            </a:pPr>
            <a:r>
              <a:rPr lang="en-US" dirty="0"/>
              <a:t>the other programmer can focus on catching mistakes and high-level </a:t>
            </a:r>
            <a:r>
              <a:rPr lang="en-US" i="1" dirty="0"/>
              <a:t>thinking</a:t>
            </a:r>
            <a:r>
              <a:rPr lang="en-US" dirty="0"/>
              <a:t>. </a:t>
            </a:r>
          </a:p>
          <a:p>
            <a:r>
              <a:rPr lang="en-US" dirty="0"/>
              <a:t>After a set time interval the roles are switched and work continues.</a:t>
            </a:r>
          </a:p>
          <a:p>
            <a:r>
              <a:rPr lang="en-US" dirty="0"/>
              <a:t>Like a continuous code review.</a:t>
            </a:r>
          </a:p>
        </p:txBody>
      </p:sp>
    </p:spTree>
    <p:extLst>
      <p:ext uri="{BB962C8B-B14F-4D97-AF65-F5344CB8AC3E}">
        <p14:creationId xmlns:p14="http://schemas.microsoft.com/office/powerpoint/2010/main" val="9741875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Secure By Design</a:t>
            </a:r>
          </a:p>
        </p:txBody>
      </p:sp>
      <p:sp>
        <p:nvSpPr>
          <p:cNvPr id="5" name="Content Placeholder 4"/>
          <p:cNvSpPr>
            <a:spLocks noGrp="1"/>
          </p:cNvSpPr>
          <p:nvPr>
            <p:ph sz="quarter" idx="13"/>
          </p:nvPr>
        </p:nvSpPr>
        <p:spPr/>
        <p:txBody>
          <a:bodyPr>
            <a:normAutofit lnSpcReduction="10000"/>
          </a:bodyPr>
          <a:lstStyle/>
          <a:p>
            <a:r>
              <a:rPr lang="en-US" dirty="0"/>
              <a:t>Security Testing</a:t>
            </a:r>
          </a:p>
        </p:txBody>
      </p:sp>
      <p:sp>
        <p:nvSpPr>
          <p:cNvPr id="3" name="Content Placeholder 2"/>
          <p:cNvSpPr>
            <a:spLocks noGrp="1"/>
          </p:cNvSpPr>
          <p:nvPr>
            <p:ph idx="1"/>
          </p:nvPr>
        </p:nvSpPr>
        <p:spPr/>
        <p:txBody>
          <a:bodyPr>
            <a:normAutofit/>
          </a:bodyPr>
          <a:lstStyle/>
          <a:p>
            <a:r>
              <a:rPr lang="en-US" b="1" dirty="0"/>
              <a:t>Security testing </a:t>
            </a:r>
            <a:r>
              <a:rPr lang="en-US" dirty="0"/>
              <a:t>is the process of testing the system against scenarios that attempt to break the final system. </a:t>
            </a:r>
          </a:p>
          <a:p>
            <a:r>
              <a:rPr lang="en-US" dirty="0"/>
              <a:t>It can also include penetration testing where the company attempts to break into their own systems to find vulnerabilities as if they were hackers. </a:t>
            </a:r>
          </a:p>
          <a:p>
            <a:r>
              <a:rPr lang="en-US" dirty="0"/>
              <a:t>Whereas normal testing focuses on passing user requirements, security testing focuses on surviving one or more attacks that simulate what could be out in the wild.</a:t>
            </a:r>
          </a:p>
        </p:txBody>
      </p:sp>
    </p:spTree>
    <p:extLst>
      <p:ext uri="{BB962C8B-B14F-4D97-AF65-F5344CB8AC3E}">
        <p14:creationId xmlns:p14="http://schemas.microsoft.com/office/powerpoint/2010/main" val="13063158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Secure By Design</a:t>
            </a:r>
          </a:p>
        </p:txBody>
      </p:sp>
      <p:sp>
        <p:nvSpPr>
          <p:cNvPr id="5" name="Content Placeholder 4"/>
          <p:cNvSpPr>
            <a:spLocks noGrp="1"/>
          </p:cNvSpPr>
          <p:nvPr>
            <p:ph sz="quarter" idx="13"/>
          </p:nvPr>
        </p:nvSpPr>
        <p:spPr/>
        <p:txBody>
          <a:bodyPr>
            <a:normAutofit lnSpcReduction="10000"/>
          </a:bodyPr>
          <a:lstStyle/>
          <a:p>
            <a:r>
              <a:rPr lang="en-US" dirty="0"/>
              <a:t>Secure by Default</a:t>
            </a:r>
          </a:p>
        </p:txBody>
      </p:sp>
      <p:sp>
        <p:nvSpPr>
          <p:cNvPr id="3" name="Content Placeholder 2"/>
          <p:cNvSpPr>
            <a:spLocks noGrp="1"/>
          </p:cNvSpPr>
          <p:nvPr>
            <p:ph idx="1"/>
          </p:nvPr>
        </p:nvSpPr>
        <p:spPr/>
        <p:txBody>
          <a:bodyPr>
            <a:normAutofit/>
          </a:bodyPr>
          <a:lstStyle/>
          <a:p>
            <a:r>
              <a:rPr lang="en-US" dirty="0"/>
              <a:t>Systems are often created with default values that create security risks (like a blank password).</a:t>
            </a:r>
          </a:p>
          <a:p>
            <a:r>
              <a:rPr lang="en-US" b="1" dirty="0"/>
              <a:t>Secure by default </a:t>
            </a:r>
            <a:r>
              <a:rPr lang="en-US" dirty="0"/>
              <a:t>aims to make the default settings of a software system secure, so that those type of breaches are less likely even if the end users are not very knowledgeable about security.</a:t>
            </a:r>
          </a:p>
        </p:txBody>
      </p:sp>
    </p:spTree>
    <p:extLst>
      <p:ext uri="{BB962C8B-B14F-4D97-AF65-F5344CB8AC3E}">
        <p14:creationId xmlns:p14="http://schemas.microsoft.com/office/powerpoint/2010/main" val="15814494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Social Engineering</a:t>
            </a:r>
          </a:p>
        </p:txBody>
      </p:sp>
      <p:sp>
        <p:nvSpPr>
          <p:cNvPr id="5" name="Content Placeholder 4"/>
          <p:cNvSpPr>
            <a:spLocks noGrp="1"/>
          </p:cNvSpPr>
          <p:nvPr>
            <p:ph sz="quarter" idx="13"/>
          </p:nvPr>
        </p:nvSpPr>
        <p:spPr/>
        <p:txBody>
          <a:bodyPr>
            <a:normAutofit lnSpcReduction="10000"/>
          </a:bodyPr>
          <a:lstStyle/>
          <a:p>
            <a:r>
              <a:rPr lang="en-US" dirty="0"/>
              <a:t>In Computer Security</a:t>
            </a:r>
          </a:p>
        </p:txBody>
      </p:sp>
      <p:sp>
        <p:nvSpPr>
          <p:cNvPr id="3" name="Content Placeholder 2"/>
          <p:cNvSpPr>
            <a:spLocks noGrp="1"/>
          </p:cNvSpPr>
          <p:nvPr>
            <p:ph idx="1"/>
          </p:nvPr>
        </p:nvSpPr>
        <p:spPr/>
        <p:txBody>
          <a:bodyPr>
            <a:normAutofit/>
          </a:bodyPr>
          <a:lstStyle/>
          <a:p>
            <a:r>
              <a:rPr lang="en-US" dirty="0"/>
              <a:t>Social engineering is the human part of information security that increases the effectiveness of an attack. </a:t>
            </a:r>
          </a:p>
          <a:p>
            <a:r>
              <a:rPr lang="en-US" dirty="0"/>
              <a:t>No one would click a link in an email that said:</a:t>
            </a:r>
          </a:p>
          <a:p>
            <a:pPr marL="342900" indent="-342900">
              <a:buFont typeface="Arial"/>
              <a:buChar char="•"/>
            </a:pPr>
            <a:r>
              <a:rPr lang="en-US" i="1" dirty="0"/>
              <a:t>click here to get a virus</a:t>
            </a:r>
            <a:r>
              <a:rPr lang="en-US" dirty="0"/>
              <a:t>, </a:t>
            </a:r>
          </a:p>
          <a:p>
            <a:r>
              <a:rPr lang="en-US" dirty="0"/>
              <a:t>but they might click a link to:</a:t>
            </a:r>
          </a:p>
          <a:p>
            <a:pPr marL="342900" indent="-342900">
              <a:buFont typeface="Arial"/>
              <a:buChar char="•"/>
            </a:pPr>
            <a:r>
              <a:rPr lang="en-US" i="1" dirty="0"/>
              <a:t>get your free vacation.</a:t>
            </a:r>
            <a:endParaRPr lang="en-US" dirty="0"/>
          </a:p>
        </p:txBody>
      </p:sp>
    </p:spTree>
    <p:extLst>
      <p:ext uri="{BB962C8B-B14F-4D97-AF65-F5344CB8AC3E}">
        <p14:creationId xmlns:p14="http://schemas.microsoft.com/office/powerpoint/2010/main" val="5781295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Social Engineering</a:t>
            </a:r>
          </a:p>
        </p:txBody>
      </p:sp>
      <p:sp>
        <p:nvSpPr>
          <p:cNvPr id="5" name="Content Placeholder 4"/>
          <p:cNvSpPr>
            <a:spLocks noGrp="1"/>
          </p:cNvSpPr>
          <p:nvPr>
            <p:ph sz="quarter" idx="13"/>
          </p:nvPr>
        </p:nvSpPr>
        <p:spPr/>
        <p:txBody>
          <a:bodyPr>
            <a:normAutofit lnSpcReduction="10000"/>
          </a:bodyPr>
          <a:lstStyle/>
          <a:p>
            <a:r>
              <a:rPr lang="en-US" dirty="0" err="1"/>
              <a:t>Phising</a:t>
            </a:r>
            <a:r>
              <a:rPr lang="en-US" dirty="0"/>
              <a:t> </a:t>
            </a:r>
          </a:p>
        </p:txBody>
      </p:sp>
      <p:sp>
        <p:nvSpPr>
          <p:cNvPr id="3" name="Content Placeholder 2"/>
          <p:cNvSpPr>
            <a:spLocks noGrp="1"/>
          </p:cNvSpPr>
          <p:nvPr>
            <p:ph idx="1"/>
          </p:nvPr>
        </p:nvSpPr>
        <p:spPr/>
        <p:txBody>
          <a:bodyPr>
            <a:normAutofit fontScale="92500" lnSpcReduction="10000"/>
          </a:bodyPr>
          <a:lstStyle/>
          <a:p>
            <a:r>
              <a:rPr lang="en-US" b="1" dirty="0"/>
              <a:t>Phishing scams</a:t>
            </a:r>
            <a:r>
              <a:rPr lang="en-US" dirty="0"/>
              <a:t> such as the Spanish Prisoner or Nigerian Prince Scams. Users might be tricked into disclosing information or even sending money in the hopes of freeing up even more.</a:t>
            </a:r>
          </a:p>
          <a:p>
            <a:r>
              <a:rPr lang="en-US" dirty="0"/>
              <a:t>Good defenses include:</a:t>
            </a:r>
          </a:p>
          <a:p>
            <a:pPr marL="342900" indent="-342900">
              <a:buFont typeface="Arial"/>
              <a:buChar char="•"/>
            </a:pPr>
            <a:r>
              <a:rPr lang="en-US" dirty="0"/>
              <a:t>spam filters</a:t>
            </a:r>
          </a:p>
          <a:p>
            <a:pPr marL="342900" indent="-342900">
              <a:buFont typeface="Arial"/>
              <a:buChar char="•"/>
            </a:pPr>
            <a:r>
              <a:rPr lang="en-US" dirty="0"/>
              <a:t>good </a:t>
            </a:r>
            <a:r>
              <a:rPr lang="en-US" b="1" dirty="0"/>
              <a:t>policies, </a:t>
            </a:r>
            <a:r>
              <a:rPr lang="en-US" dirty="0"/>
              <a:t>with users trained not to click links in emails</a:t>
            </a:r>
          </a:p>
          <a:p>
            <a:r>
              <a:rPr lang="en-US" dirty="0"/>
              <a:t>Some organizations go so far as to set up </a:t>
            </a:r>
            <a:r>
              <a:rPr lang="en-US" i="1" dirty="0"/>
              <a:t>false phishing scams </a:t>
            </a:r>
            <a:r>
              <a:rPr lang="en-US" dirty="0"/>
              <a:t>that target their own employees to see which ones will divulge information to such scams. Those employees are then  </a:t>
            </a:r>
            <a:r>
              <a:rPr lang="en-US" dirty="0" err="1"/>
              <a:t>etrained</a:t>
            </a:r>
            <a:r>
              <a:rPr lang="en-US" dirty="0"/>
              <a:t> </a:t>
            </a:r>
            <a:r>
              <a:rPr lang="en-US" dirty="0" err="1"/>
              <a:t>orterminated</a:t>
            </a:r>
            <a:r>
              <a:rPr lang="en-US" dirty="0"/>
              <a:t>.</a:t>
            </a:r>
          </a:p>
        </p:txBody>
      </p:sp>
    </p:spTree>
    <p:extLst>
      <p:ext uri="{BB962C8B-B14F-4D97-AF65-F5344CB8AC3E}">
        <p14:creationId xmlns:p14="http://schemas.microsoft.com/office/powerpoint/2010/main" val="6669839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Security Theater</a:t>
            </a:r>
          </a:p>
        </p:txBody>
      </p:sp>
      <p:sp>
        <p:nvSpPr>
          <p:cNvPr id="5" name="Content Placeholder 4"/>
          <p:cNvSpPr>
            <a:spLocks noGrp="1"/>
          </p:cNvSpPr>
          <p:nvPr>
            <p:ph sz="quarter" idx="13"/>
          </p:nvPr>
        </p:nvSpPr>
        <p:spPr/>
        <p:txBody>
          <a:bodyPr>
            <a:normAutofit lnSpcReduction="10000"/>
          </a:bodyPr>
          <a:lstStyle/>
          <a:p>
            <a:r>
              <a:rPr lang="en-US" dirty="0"/>
              <a:t>Nothing to see here folks</a:t>
            </a:r>
          </a:p>
        </p:txBody>
      </p:sp>
      <p:sp>
        <p:nvSpPr>
          <p:cNvPr id="3" name="Content Placeholder 2"/>
          <p:cNvSpPr>
            <a:spLocks noGrp="1"/>
          </p:cNvSpPr>
          <p:nvPr>
            <p:ph idx="1"/>
          </p:nvPr>
        </p:nvSpPr>
        <p:spPr/>
        <p:txBody>
          <a:bodyPr>
            <a:normAutofit/>
          </a:bodyPr>
          <a:lstStyle/>
          <a:p>
            <a:r>
              <a:rPr lang="en-US" b="1" dirty="0"/>
              <a:t>Security theater </a:t>
            </a:r>
            <a:r>
              <a:rPr lang="en-US" dirty="0"/>
              <a:t>is when visible security measures are put in place without too much concern as to how effective they are at improving actual security.</a:t>
            </a:r>
          </a:p>
          <a:p>
            <a:r>
              <a:rPr lang="en-US" dirty="0"/>
              <a:t>This is often done in 404 pages where a stern warning might read:</a:t>
            </a:r>
          </a:p>
          <a:p>
            <a:pPr lvl="1"/>
            <a:r>
              <a:rPr lang="en-US" i="1" dirty="0"/>
              <a:t>Your IP address is XX.XX.XX.XX. This unauthorized access attempt has been logged. Any illegal activity will be reported to the authorities.</a:t>
            </a:r>
          </a:p>
        </p:txBody>
      </p:sp>
    </p:spTree>
    <p:extLst>
      <p:ext uri="{BB962C8B-B14F-4D97-AF65-F5344CB8AC3E}">
        <p14:creationId xmlns:p14="http://schemas.microsoft.com/office/powerpoint/2010/main" val="198619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Security </a:t>
            </a:r>
            <a:r>
              <a:rPr lang="en-US" dirty="0">
                <a:solidFill>
                  <a:srgbClr val="467082"/>
                </a:solidFill>
              </a:rPr>
              <a:t>Principles</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1</a:t>
            </a:r>
            <a:r>
              <a:rPr lang="en-US" dirty="0"/>
              <a:t> of 6</a:t>
            </a:r>
            <a:endParaRPr lang="en-US" dirty="0">
              <a:solidFill>
                <a:schemeClr val="tx1"/>
              </a:solidFill>
            </a:endParaRPr>
          </a:p>
        </p:txBody>
      </p:sp>
    </p:spTree>
    <p:extLst>
      <p:ext uri="{BB962C8B-B14F-4D97-AF65-F5344CB8AC3E}">
        <p14:creationId xmlns:p14="http://schemas.microsoft.com/office/powerpoint/2010/main" val="18449077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solidFill>
                  <a:srgbClr val="404040"/>
                </a:solidFill>
              </a:rPr>
              <a:t>Authentication</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2</a:t>
            </a:r>
            <a:r>
              <a:rPr lang="en-US" dirty="0"/>
              <a:t> of 6</a:t>
            </a:r>
            <a:endParaRPr lang="en-US" dirty="0">
              <a:solidFill>
                <a:schemeClr val="tx1"/>
              </a:solidFill>
            </a:endParaRPr>
          </a:p>
        </p:txBody>
      </p:sp>
    </p:spTree>
    <p:extLst>
      <p:ext uri="{BB962C8B-B14F-4D97-AF65-F5344CB8AC3E}">
        <p14:creationId xmlns:p14="http://schemas.microsoft.com/office/powerpoint/2010/main" val="1328138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a:t>
            </a:r>
          </a:p>
        </p:txBody>
      </p:sp>
      <p:sp>
        <p:nvSpPr>
          <p:cNvPr id="3" name="Content Placeholder 2"/>
          <p:cNvSpPr>
            <a:spLocks noGrp="1"/>
          </p:cNvSpPr>
          <p:nvPr>
            <p:ph idx="1"/>
          </p:nvPr>
        </p:nvSpPr>
        <p:spPr/>
        <p:txBody>
          <a:bodyPr/>
          <a:lstStyle/>
          <a:p>
            <a:r>
              <a:rPr lang="en-US" b="1" dirty="0"/>
              <a:t>Authentication </a:t>
            </a:r>
            <a:r>
              <a:rPr lang="en-US" dirty="0"/>
              <a:t>is the process by which you decide that someone is who they say they are and therefore permitted to access the requested resources. </a:t>
            </a:r>
          </a:p>
          <a:p>
            <a:r>
              <a:rPr lang="en-US" dirty="0"/>
              <a:t>Whether </a:t>
            </a:r>
          </a:p>
          <a:p>
            <a:pPr marL="342900" indent="-342900">
              <a:buFont typeface="Arial"/>
              <a:buChar char="•"/>
            </a:pPr>
            <a:r>
              <a:rPr lang="en-US" dirty="0"/>
              <a:t>getting entrance to an airport, </a:t>
            </a:r>
          </a:p>
          <a:p>
            <a:pPr marL="342900" indent="-342900">
              <a:buFont typeface="Arial"/>
              <a:buChar char="•"/>
            </a:pPr>
            <a:r>
              <a:rPr lang="en-US" dirty="0"/>
              <a:t>getting past the bouncer at the bar, or </a:t>
            </a:r>
          </a:p>
          <a:p>
            <a:pPr marL="342900" indent="-342900">
              <a:buFont typeface="Arial"/>
              <a:buChar char="•"/>
            </a:pPr>
            <a:r>
              <a:rPr lang="en-US" dirty="0"/>
              <a:t>logging into your web  application, </a:t>
            </a:r>
          </a:p>
          <a:p>
            <a:r>
              <a:rPr lang="en-US" dirty="0"/>
              <a:t>you have already seen authentication in action.</a:t>
            </a:r>
          </a:p>
        </p:txBody>
      </p:sp>
      <p:sp>
        <p:nvSpPr>
          <p:cNvPr id="4" name="Content Placeholder 3"/>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10982161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 Factors</a:t>
            </a:r>
          </a:p>
        </p:txBody>
      </p:sp>
      <p:sp>
        <p:nvSpPr>
          <p:cNvPr id="3" name="Content Placeholder 2"/>
          <p:cNvSpPr>
            <a:spLocks noGrp="1"/>
          </p:cNvSpPr>
          <p:nvPr>
            <p:ph idx="1"/>
          </p:nvPr>
        </p:nvSpPr>
        <p:spPr>
          <a:xfrm>
            <a:off x="914400" y="1646237"/>
            <a:ext cx="7391400" cy="4525963"/>
          </a:xfrm>
        </p:spPr>
        <p:txBody>
          <a:bodyPr/>
          <a:lstStyle/>
          <a:p>
            <a:r>
              <a:rPr lang="en-US" b="1" dirty="0"/>
              <a:t>Authentication factors </a:t>
            </a:r>
            <a:r>
              <a:rPr lang="en-US" dirty="0"/>
              <a:t>are the things you can ask someone for in an effort to validate that they are who they claim to be.</a:t>
            </a:r>
          </a:p>
        </p:txBody>
      </p:sp>
      <p:sp>
        <p:nvSpPr>
          <p:cNvPr id="4" name="Content Placeholder 3"/>
          <p:cNvSpPr>
            <a:spLocks noGrp="1"/>
          </p:cNvSpPr>
          <p:nvPr>
            <p:ph sz="quarter" idx="13"/>
          </p:nvPr>
        </p:nvSpPr>
        <p:spPr/>
        <p:txBody>
          <a:bodyPr>
            <a:normAutofit lnSpcReduction="10000"/>
          </a:bodyPr>
          <a:lstStyle/>
          <a:p>
            <a:r>
              <a:rPr lang="en-US" dirty="0"/>
              <a:t>the things you can ask someone for</a:t>
            </a:r>
          </a:p>
        </p:txBody>
      </p:sp>
      <p:pic>
        <p:nvPicPr>
          <p:cNvPr id="5" name="Picture 4" descr="4071516003.ep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2590800"/>
            <a:ext cx="5562600" cy="3665236"/>
          </a:xfrm>
          <a:prstGeom prst="rect">
            <a:avLst/>
          </a:prstGeom>
        </p:spPr>
      </p:pic>
    </p:spTree>
    <p:extLst>
      <p:ext uri="{BB962C8B-B14F-4D97-AF65-F5344CB8AC3E}">
        <p14:creationId xmlns:p14="http://schemas.microsoft.com/office/powerpoint/2010/main" val="6820057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 Factors</a:t>
            </a:r>
          </a:p>
        </p:txBody>
      </p:sp>
      <p:sp>
        <p:nvSpPr>
          <p:cNvPr id="3" name="Content Placeholder 2"/>
          <p:cNvSpPr>
            <a:spLocks noGrp="1"/>
          </p:cNvSpPr>
          <p:nvPr>
            <p:ph idx="1"/>
          </p:nvPr>
        </p:nvSpPr>
        <p:spPr>
          <a:xfrm>
            <a:off x="914400" y="1646237"/>
            <a:ext cx="7391400" cy="4525963"/>
          </a:xfrm>
        </p:spPr>
        <p:txBody>
          <a:bodyPr/>
          <a:lstStyle/>
          <a:p>
            <a:pPr marL="342900" indent="-342900">
              <a:buFont typeface="Arial"/>
              <a:buChar char="•"/>
            </a:pPr>
            <a:r>
              <a:rPr lang="en-US" b="1" dirty="0"/>
              <a:t>Knowledge factors </a:t>
            </a:r>
            <a:r>
              <a:rPr lang="en-US" dirty="0"/>
              <a:t>are the things you know</a:t>
            </a:r>
          </a:p>
          <a:p>
            <a:pPr lvl="1" indent="0"/>
            <a:r>
              <a:rPr lang="en-US" dirty="0"/>
              <a:t>Passwords, PIN, Challenge Question</a:t>
            </a:r>
          </a:p>
          <a:p>
            <a:pPr marL="342900" indent="-342900">
              <a:buFont typeface="Arial"/>
              <a:buChar char="•"/>
            </a:pPr>
            <a:r>
              <a:rPr lang="en-US" b="1" dirty="0"/>
              <a:t>Ownership factors </a:t>
            </a:r>
            <a:r>
              <a:rPr lang="en-US" dirty="0"/>
              <a:t>are the things that you possess</a:t>
            </a:r>
          </a:p>
          <a:p>
            <a:pPr lvl="1" indent="0"/>
            <a:r>
              <a:rPr lang="en-US" dirty="0"/>
              <a:t>Key, FOB, Card, Mobile Phone</a:t>
            </a:r>
          </a:p>
          <a:p>
            <a:pPr marL="342900" indent="-342900">
              <a:buFont typeface="Arial"/>
              <a:buChar char="•"/>
            </a:pPr>
            <a:r>
              <a:rPr lang="en-US" b="1" dirty="0"/>
              <a:t>Inherence factors </a:t>
            </a:r>
            <a:r>
              <a:rPr lang="en-US" dirty="0"/>
              <a:t>are the things you are</a:t>
            </a:r>
          </a:p>
          <a:p>
            <a:pPr lvl="1" indent="0"/>
            <a:r>
              <a:rPr lang="en-US" dirty="0"/>
              <a:t>Fingerprint, signature, DNA, gait</a:t>
            </a:r>
          </a:p>
          <a:p>
            <a:endParaRPr lang="en-US" dirty="0"/>
          </a:p>
        </p:txBody>
      </p:sp>
      <p:sp>
        <p:nvSpPr>
          <p:cNvPr id="4" name="Content Placeholder 3"/>
          <p:cNvSpPr>
            <a:spLocks noGrp="1"/>
          </p:cNvSpPr>
          <p:nvPr>
            <p:ph sz="quarter" idx="13"/>
          </p:nvPr>
        </p:nvSpPr>
        <p:spPr/>
        <p:txBody>
          <a:bodyPr>
            <a:normAutofit lnSpcReduction="10000"/>
          </a:bodyPr>
          <a:lstStyle/>
          <a:p>
            <a:r>
              <a:rPr lang="en-US" dirty="0"/>
              <a:t>the things you can ask someone for</a:t>
            </a:r>
          </a:p>
        </p:txBody>
      </p:sp>
    </p:spTree>
    <p:extLst>
      <p:ext uri="{BB962C8B-B14F-4D97-AF65-F5344CB8AC3E}">
        <p14:creationId xmlns:p14="http://schemas.microsoft.com/office/powerpoint/2010/main" val="32328303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Factor Authentication</a:t>
            </a:r>
          </a:p>
        </p:txBody>
      </p:sp>
      <p:sp>
        <p:nvSpPr>
          <p:cNvPr id="3" name="Content Placeholder 2"/>
          <p:cNvSpPr>
            <a:spLocks noGrp="1"/>
          </p:cNvSpPr>
          <p:nvPr>
            <p:ph idx="1"/>
          </p:nvPr>
        </p:nvSpPr>
        <p:spPr>
          <a:xfrm>
            <a:off x="914400" y="1646237"/>
            <a:ext cx="7391400" cy="4525963"/>
          </a:xfrm>
        </p:spPr>
        <p:txBody>
          <a:bodyPr/>
          <a:lstStyle/>
          <a:p>
            <a:r>
              <a:rPr lang="en-US" b="1" dirty="0"/>
              <a:t>Single-factor authentication </a:t>
            </a:r>
            <a:r>
              <a:rPr lang="en-US" dirty="0"/>
              <a:t>is the weakest and most common category of authentication system where you ask for only one of the three factors.</a:t>
            </a:r>
          </a:p>
          <a:p>
            <a:pPr marL="342900" indent="-342900">
              <a:buFont typeface="Arial"/>
              <a:buChar char="•"/>
            </a:pPr>
            <a:r>
              <a:rPr lang="en-US" dirty="0"/>
              <a:t>Know a password</a:t>
            </a:r>
          </a:p>
          <a:p>
            <a:pPr marL="342900" indent="-342900">
              <a:buFont typeface="Arial"/>
              <a:buChar char="•"/>
            </a:pPr>
            <a:r>
              <a:rPr lang="en-US" dirty="0"/>
              <a:t>Posses an access card</a:t>
            </a:r>
          </a:p>
          <a:p>
            <a:pPr marL="342900" indent="-342900">
              <a:buFont typeface="Arial"/>
              <a:buChar char="•"/>
            </a:pPr>
            <a:r>
              <a:rPr lang="en-US" dirty="0"/>
              <a:t>Fingerprint access on your mobile phone</a:t>
            </a:r>
          </a:p>
          <a:p>
            <a:r>
              <a:rPr lang="en-US" dirty="0"/>
              <a:t>When better authentication confidence is required, more than one authentication factor should be considered</a:t>
            </a:r>
          </a:p>
          <a:p>
            <a:pPr marL="342900" indent="-342900">
              <a:buFont typeface="Arial"/>
              <a:buChar char="•"/>
            </a:pPr>
            <a:endParaRPr lang="en-US" dirty="0"/>
          </a:p>
        </p:txBody>
      </p:sp>
      <p:sp>
        <p:nvSpPr>
          <p:cNvPr id="4" name="Content Placeholder 3"/>
          <p:cNvSpPr>
            <a:spLocks noGrp="1"/>
          </p:cNvSpPr>
          <p:nvPr>
            <p:ph sz="quarter" idx="13"/>
          </p:nvPr>
        </p:nvSpPr>
        <p:spPr/>
        <p:txBody>
          <a:bodyPr>
            <a:normAutofit lnSpcReduction="10000"/>
          </a:bodyPr>
          <a:lstStyle/>
          <a:p>
            <a:r>
              <a:rPr lang="en-US" dirty="0"/>
              <a:t>How many factors do you need?</a:t>
            </a:r>
          </a:p>
        </p:txBody>
      </p:sp>
    </p:spTree>
    <p:extLst>
      <p:ext uri="{BB962C8B-B14F-4D97-AF65-F5344CB8AC3E}">
        <p14:creationId xmlns:p14="http://schemas.microsoft.com/office/powerpoint/2010/main" val="42461056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 Factor Authentication</a:t>
            </a:r>
          </a:p>
        </p:txBody>
      </p:sp>
      <p:sp>
        <p:nvSpPr>
          <p:cNvPr id="3" name="Content Placeholder 2"/>
          <p:cNvSpPr>
            <a:spLocks noGrp="1"/>
          </p:cNvSpPr>
          <p:nvPr>
            <p:ph idx="1"/>
          </p:nvPr>
        </p:nvSpPr>
        <p:spPr>
          <a:xfrm>
            <a:off x="914400" y="1646237"/>
            <a:ext cx="7391400" cy="4525963"/>
          </a:xfrm>
        </p:spPr>
        <p:txBody>
          <a:bodyPr>
            <a:normAutofit lnSpcReduction="10000"/>
          </a:bodyPr>
          <a:lstStyle/>
          <a:p>
            <a:r>
              <a:rPr lang="en-US" b="1" dirty="0"/>
              <a:t>Multifactor authentication </a:t>
            </a:r>
            <a:r>
              <a:rPr lang="en-US" dirty="0"/>
              <a:t>is where two distinct factors of authentication must pass before you are granted access.</a:t>
            </a:r>
          </a:p>
          <a:p>
            <a:r>
              <a:rPr lang="en-US" dirty="0"/>
              <a:t>The way we all access an ATM machine is an example of two-factor authentication:</a:t>
            </a:r>
          </a:p>
          <a:p>
            <a:pPr marL="342900" indent="-342900">
              <a:buFont typeface="Arial"/>
              <a:buChar char="•"/>
            </a:pPr>
            <a:r>
              <a:rPr lang="en-US" dirty="0"/>
              <a:t>you must have both </a:t>
            </a:r>
            <a:r>
              <a:rPr lang="en-US" i="1" dirty="0"/>
              <a:t>the knowledge factor </a:t>
            </a:r>
            <a:r>
              <a:rPr lang="en-US" dirty="0"/>
              <a:t>(PIN) and </a:t>
            </a:r>
          </a:p>
          <a:p>
            <a:pPr marL="342900" indent="-342900">
              <a:buFont typeface="Arial"/>
              <a:buChar char="•"/>
            </a:pPr>
            <a:r>
              <a:rPr lang="en-US" dirty="0"/>
              <a:t>the </a:t>
            </a:r>
            <a:r>
              <a:rPr lang="en-US" i="1" dirty="0"/>
              <a:t>ownership factor</a:t>
            </a:r>
            <a:r>
              <a:rPr lang="en-US" dirty="0"/>
              <a:t>(card)</a:t>
            </a:r>
          </a:p>
          <a:p>
            <a:r>
              <a:rPr lang="en-US" dirty="0"/>
              <a:t>Multifactor authentication is becoming prevalent in consumer products as well:</a:t>
            </a:r>
          </a:p>
          <a:p>
            <a:pPr marL="342900" indent="-342900">
              <a:buFont typeface="Arial"/>
              <a:buChar char="•"/>
            </a:pPr>
            <a:r>
              <a:rPr lang="en-US" dirty="0"/>
              <a:t>your cell phone is used as the </a:t>
            </a:r>
            <a:r>
              <a:rPr lang="en-US" i="1" dirty="0"/>
              <a:t>ownership factor </a:t>
            </a:r>
            <a:r>
              <a:rPr lang="en-US" dirty="0"/>
              <a:t>alongside </a:t>
            </a:r>
          </a:p>
          <a:p>
            <a:pPr marL="342900" indent="-342900">
              <a:buFont typeface="Arial"/>
              <a:buChar char="•"/>
            </a:pPr>
            <a:r>
              <a:rPr lang="en-US" dirty="0"/>
              <a:t>your password as a </a:t>
            </a:r>
            <a:r>
              <a:rPr lang="en-US" i="1" dirty="0"/>
              <a:t>knowledge factor</a:t>
            </a:r>
            <a:r>
              <a:rPr lang="en-US" dirty="0"/>
              <a:t>.</a:t>
            </a:r>
          </a:p>
        </p:txBody>
      </p:sp>
      <p:sp>
        <p:nvSpPr>
          <p:cNvPr id="4" name="Content Placeholder 3"/>
          <p:cNvSpPr>
            <a:spLocks noGrp="1"/>
          </p:cNvSpPr>
          <p:nvPr>
            <p:ph sz="quarter" idx="13"/>
          </p:nvPr>
        </p:nvSpPr>
        <p:spPr/>
        <p:txBody>
          <a:bodyPr>
            <a:normAutofit lnSpcReduction="10000"/>
          </a:bodyPr>
          <a:lstStyle/>
          <a:p>
            <a:r>
              <a:rPr lang="en-US" dirty="0"/>
              <a:t>More than one.</a:t>
            </a:r>
          </a:p>
        </p:txBody>
      </p:sp>
    </p:spTree>
    <p:extLst>
      <p:ext uri="{BB962C8B-B14F-4D97-AF65-F5344CB8AC3E}">
        <p14:creationId xmlns:p14="http://schemas.microsoft.com/office/powerpoint/2010/main" val="41639621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Third Party Authentication</a:t>
            </a:r>
          </a:p>
        </p:txBody>
      </p:sp>
      <p:sp>
        <p:nvSpPr>
          <p:cNvPr id="3" name="Content Placeholder 2"/>
          <p:cNvSpPr>
            <a:spLocks noGrp="1"/>
          </p:cNvSpPr>
          <p:nvPr>
            <p:ph idx="1"/>
          </p:nvPr>
        </p:nvSpPr>
        <p:spPr>
          <a:xfrm>
            <a:off x="914400" y="1646237"/>
            <a:ext cx="7391400" cy="4525963"/>
          </a:xfrm>
        </p:spPr>
        <p:txBody>
          <a:bodyPr>
            <a:normAutofit/>
          </a:bodyPr>
          <a:lstStyle/>
          <a:p>
            <a:r>
              <a:rPr lang="en-US" dirty="0"/>
              <a:t>Many popular services allow you to use their system to authenticate the user and provide you with enough data to manage your application.</a:t>
            </a:r>
          </a:p>
          <a:p>
            <a:r>
              <a:rPr lang="en-US" dirty="0"/>
              <a:t>Third-party authentication schemes like </a:t>
            </a:r>
            <a:r>
              <a:rPr lang="en-US" dirty="0" err="1"/>
              <a:t>OpenID</a:t>
            </a:r>
            <a:r>
              <a:rPr lang="en-US" dirty="0"/>
              <a:t> and </a:t>
            </a:r>
            <a:r>
              <a:rPr lang="en-US" dirty="0" err="1"/>
              <a:t>oAuth</a:t>
            </a:r>
            <a:r>
              <a:rPr lang="en-US" dirty="0"/>
              <a:t> are popular with developers and are used under the hood by many major websites including Amazon, Facebook, Microsoft, and Twitter, to name but a few.</a:t>
            </a:r>
          </a:p>
        </p:txBody>
      </p:sp>
      <p:sp>
        <p:nvSpPr>
          <p:cNvPr id="4" name="Content Placeholder 3"/>
          <p:cNvSpPr>
            <a:spLocks noGrp="1"/>
          </p:cNvSpPr>
          <p:nvPr>
            <p:ph sz="quarter" idx="13"/>
          </p:nvPr>
        </p:nvSpPr>
        <p:spPr/>
        <p:txBody>
          <a:bodyPr>
            <a:normAutofit lnSpcReduction="10000"/>
          </a:bodyPr>
          <a:lstStyle/>
          <a:p>
            <a:r>
              <a:rPr lang="en-US" dirty="0"/>
              <a:t>Let someone else worry about it</a:t>
            </a:r>
          </a:p>
        </p:txBody>
      </p:sp>
    </p:spTree>
    <p:extLst>
      <p:ext uri="{BB962C8B-B14F-4D97-AF65-F5344CB8AC3E}">
        <p14:creationId xmlns:p14="http://schemas.microsoft.com/office/powerpoint/2010/main" val="39218674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OAuth</a:t>
            </a:r>
            <a:endParaRPr lang="en-US" dirty="0"/>
          </a:p>
        </p:txBody>
      </p:sp>
      <p:sp>
        <p:nvSpPr>
          <p:cNvPr id="3" name="Content Placeholder 2"/>
          <p:cNvSpPr>
            <a:spLocks noGrp="1"/>
          </p:cNvSpPr>
          <p:nvPr>
            <p:ph idx="1"/>
          </p:nvPr>
        </p:nvSpPr>
        <p:spPr>
          <a:xfrm>
            <a:off x="914400" y="1646237"/>
            <a:ext cx="7391400" cy="4525963"/>
          </a:xfrm>
        </p:spPr>
        <p:txBody>
          <a:bodyPr>
            <a:normAutofit/>
          </a:bodyPr>
          <a:lstStyle/>
          <a:p>
            <a:r>
              <a:rPr lang="en-US" dirty="0" err="1"/>
              <a:t>OAuth</a:t>
            </a:r>
            <a:r>
              <a:rPr lang="en-US" dirty="0"/>
              <a:t> uses four user roles</a:t>
            </a:r>
          </a:p>
          <a:p>
            <a:pPr marL="342900" indent="-342900">
              <a:buFont typeface="Arial"/>
              <a:buChar char="•"/>
            </a:pPr>
            <a:r>
              <a:rPr lang="en-US" dirty="0"/>
              <a:t>The </a:t>
            </a:r>
            <a:r>
              <a:rPr lang="en-US" b="1" dirty="0"/>
              <a:t>resource owner </a:t>
            </a:r>
            <a:r>
              <a:rPr lang="en-US" dirty="0"/>
              <a:t>is normally the end user who can gain access to the resource (though it can be a computer as well).</a:t>
            </a:r>
          </a:p>
          <a:p>
            <a:pPr marL="342900" indent="-342900">
              <a:buFont typeface="Arial"/>
              <a:buChar char="•"/>
            </a:pPr>
            <a:r>
              <a:rPr lang="en-US" dirty="0"/>
              <a:t>The </a:t>
            </a:r>
            <a:r>
              <a:rPr lang="en-US" b="1" dirty="0"/>
              <a:t>resource server </a:t>
            </a:r>
            <a:r>
              <a:rPr lang="en-US" dirty="0"/>
              <a:t>hosts the resources and can process requests using access tokens.</a:t>
            </a:r>
          </a:p>
          <a:p>
            <a:pPr marL="342900" indent="-342900">
              <a:buFont typeface="Arial"/>
              <a:buChar char="•"/>
            </a:pPr>
            <a:r>
              <a:rPr lang="en-US" dirty="0"/>
              <a:t>The </a:t>
            </a:r>
            <a:r>
              <a:rPr lang="en-US" b="1" dirty="0"/>
              <a:t>client </a:t>
            </a:r>
            <a:r>
              <a:rPr lang="en-US" dirty="0"/>
              <a:t>is the application making requests on behalf of the resource owner.</a:t>
            </a:r>
          </a:p>
          <a:p>
            <a:pPr marL="342900" indent="-342900">
              <a:buFont typeface="Arial"/>
              <a:buChar char="•"/>
            </a:pPr>
            <a:r>
              <a:rPr lang="en-US" dirty="0"/>
              <a:t>The </a:t>
            </a:r>
            <a:r>
              <a:rPr lang="en-US" b="1" dirty="0"/>
              <a:t>authorization server </a:t>
            </a:r>
            <a:r>
              <a:rPr lang="en-US" dirty="0"/>
              <a:t>issues tokens to the client upon successful authentication of the resource owner. Often this is the same as the resource server.</a:t>
            </a:r>
          </a:p>
        </p:txBody>
      </p:sp>
      <p:sp>
        <p:nvSpPr>
          <p:cNvPr id="4" name="Content Placeholder 3"/>
          <p:cNvSpPr>
            <a:spLocks noGrp="1"/>
          </p:cNvSpPr>
          <p:nvPr>
            <p:ph sz="quarter" idx="13"/>
          </p:nvPr>
        </p:nvSpPr>
        <p:spPr/>
        <p:txBody>
          <a:bodyPr>
            <a:normAutofit lnSpcReduction="10000"/>
          </a:bodyPr>
          <a:lstStyle/>
          <a:p>
            <a:r>
              <a:rPr lang="en-US" dirty="0"/>
              <a:t>3</a:t>
            </a:r>
            <a:r>
              <a:rPr lang="en-US" baseline="30000" dirty="0"/>
              <a:t>rd</a:t>
            </a:r>
            <a:r>
              <a:rPr lang="en-US" dirty="0"/>
              <a:t> party Authentication requires some effort</a:t>
            </a:r>
          </a:p>
        </p:txBody>
      </p:sp>
    </p:spTree>
    <p:extLst>
      <p:ext uri="{BB962C8B-B14F-4D97-AF65-F5344CB8AC3E}">
        <p14:creationId xmlns:p14="http://schemas.microsoft.com/office/powerpoint/2010/main" val="4905287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OAuth</a:t>
            </a:r>
            <a:endParaRPr lang="en-US" dirty="0"/>
          </a:p>
        </p:txBody>
      </p:sp>
      <p:sp>
        <p:nvSpPr>
          <p:cNvPr id="4" name="Content Placeholder 3"/>
          <p:cNvSpPr>
            <a:spLocks noGrp="1"/>
          </p:cNvSpPr>
          <p:nvPr>
            <p:ph sz="quarter" idx="13"/>
          </p:nvPr>
        </p:nvSpPr>
        <p:spPr/>
        <p:txBody>
          <a:bodyPr>
            <a:normAutofit lnSpcReduction="10000"/>
          </a:bodyPr>
          <a:lstStyle/>
          <a:p>
            <a:r>
              <a:rPr lang="en-US" dirty="0"/>
              <a:t>An overview</a:t>
            </a:r>
          </a:p>
        </p:txBody>
      </p:sp>
      <p:pic>
        <p:nvPicPr>
          <p:cNvPr id="6" name="Content Placeholder 5" descr="4071516004.eps.png"/>
          <p:cNvPicPr>
            <a:picLocks noGrp="1" noChangeAspect="1"/>
          </p:cNvPicPr>
          <p:nvPr>
            <p:ph idx="1"/>
          </p:nvPr>
        </p:nvPicPr>
        <p:blipFill>
          <a:blip r:embed="rId2" cstate="print">
            <a:extLst>
              <a:ext uri="{28A0092B-C50C-407E-A947-70E740481C1C}">
                <a14:useLocalDpi xmlns:a14="http://schemas.microsoft.com/office/drawing/2010/main" val="0"/>
              </a:ext>
            </a:extLst>
          </a:blip>
          <a:srcRect l="-21307" r="-21307"/>
          <a:stretch>
            <a:fillRect/>
          </a:stretch>
        </p:blipFill>
        <p:spPr>
          <a:xfrm>
            <a:off x="152400" y="1174390"/>
            <a:ext cx="7391400" cy="5226410"/>
          </a:xfrm>
        </p:spPr>
      </p:pic>
    </p:spTree>
    <p:extLst>
      <p:ext uri="{BB962C8B-B14F-4D97-AF65-F5344CB8AC3E}">
        <p14:creationId xmlns:p14="http://schemas.microsoft.com/office/powerpoint/2010/main" val="26828007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Authorization</a:t>
            </a:r>
          </a:p>
        </p:txBody>
      </p:sp>
      <p:sp>
        <p:nvSpPr>
          <p:cNvPr id="4" name="Content Placeholder 3"/>
          <p:cNvSpPr>
            <a:spLocks noGrp="1"/>
          </p:cNvSpPr>
          <p:nvPr>
            <p:ph sz="quarter" idx="13"/>
          </p:nvPr>
        </p:nvSpPr>
        <p:spPr/>
        <p:txBody>
          <a:bodyPr>
            <a:normAutofit lnSpcReduction="10000"/>
          </a:bodyPr>
          <a:lstStyle/>
          <a:p>
            <a:r>
              <a:rPr lang="en-US" dirty="0"/>
              <a:t>Not the same as authentication</a:t>
            </a:r>
          </a:p>
        </p:txBody>
      </p:sp>
      <p:sp>
        <p:nvSpPr>
          <p:cNvPr id="3" name="Content Placeholder 2"/>
          <p:cNvSpPr>
            <a:spLocks noGrp="1"/>
          </p:cNvSpPr>
          <p:nvPr>
            <p:ph idx="1"/>
          </p:nvPr>
        </p:nvSpPr>
        <p:spPr/>
        <p:txBody>
          <a:bodyPr>
            <a:normAutofit/>
          </a:bodyPr>
          <a:lstStyle/>
          <a:p>
            <a:r>
              <a:rPr lang="en-US" b="1" dirty="0"/>
              <a:t>Authorization </a:t>
            </a:r>
            <a:r>
              <a:rPr lang="en-US" dirty="0"/>
              <a:t>defines what rights and privileges a user has once they are authenticated.</a:t>
            </a:r>
          </a:p>
          <a:p>
            <a:pPr marL="342900" indent="-342900">
              <a:buFont typeface="Arial"/>
              <a:buChar char="•"/>
            </a:pPr>
            <a:r>
              <a:rPr lang="en-US" dirty="0"/>
              <a:t>Authentication </a:t>
            </a:r>
            <a:r>
              <a:rPr lang="en-US" i="1" dirty="0"/>
              <a:t>grants </a:t>
            </a:r>
            <a:r>
              <a:rPr lang="en-US" dirty="0"/>
              <a:t>access</a:t>
            </a:r>
          </a:p>
          <a:p>
            <a:r>
              <a:rPr lang="en-US" dirty="0" err="1"/>
              <a:t>vs</a:t>
            </a:r>
            <a:endParaRPr lang="en-US" dirty="0"/>
          </a:p>
          <a:p>
            <a:pPr marL="342900" indent="-342900">
              <a:buFont typeface="Arial"/>
              <a:buChar char="•"/>
            </a:pPr>
            <a:r>
              <a:rPr lang="en-US" dirty="0"/>
              <a:t>Authorization </a:t>
            </a:r>
            <a:r>
              <a:rPr lang="en-US" i="1" dirty="0"/>
              <a:t>defines </a:t>
            </a:r>
            <a:r>
              <a:rPr lang="en-US" dirty="0"/>
              <a:t>what the user with access can (and cannot) do.</a:t>
            </a:r>
          </a:p>
          <a:p>
            <a:r>
              <a:rPr lang="en-US" dirty="0"/>
              <a:t>The </a:t>
            </a:r>
            <a:r>
              <a:rPr lang="en-US" b="1" dirty="0"/>
              <a:t>principle of least privilege </a:t>
            </a:r>
            <a:r>
              <a:rPr lang="en-US" dirty="0"/>
              <a:t>is a helpful rule of thumb that tells you to give users and software only the privileges required to accomplish their work.</a:t>
            </a:r>
          </a:p>
        </p:txBody>
      </p:sp>
    </p:spTree>
    <p:extLst>
      <p:ext uri="{BB962C8B-B14F-4D97-AF65-F5344CB8AC3E}">
        <p14:creationId xmlns:p14="http://schemas.microsoft.com/office/powerpoint/2010/main" val="2561280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Overview</a:t>
            </a:r>
          </a:p>
        </p:txBody>
      </p:sp>
      <p:sp>
        <p:nvSpPr>
          <p:cNvPr id="3" name="Content Placeholder 2"/>
          <p:cNvSpPr>
            <a:spLocks noGrp="1"/>
          </p:cNvSpPr>
          <p:nvPr>
            <p:ph idx="1"/>
          </p:nvPr>
        </p:nvSpPr>
        <p:spPr/>
        <p:txBody>
          <a:bodyPr>
            <a:normAutofit/>
          </a:bodyPr>
          <a:lstStyle/>
          <a:p>
            <a:r>
              <a:rPr lang="en-US" dirty="0"/>
              <a:t>The right way of addressing security is right from the beginning and all along the way so that you can plan for a secure system and hopefully have one in the end.</a:t>
            </a:r>
          </a:p>
          <a:p>
            <a:r>
              <a:rPr lang="en-US" dirty="0"/>
              <a:t>Not only is a malicious hacker on a tropical island a threat but so too is a sloppy programmer, a disgruntled manager, or a naive secretary.</a:t>
            </a:r>
          </a:p>
          <a:p>
            <a:r>
              <a:rPr lang="en-US" dirty="0"/>
              <a:t>Since websites are an application of networks and computer systems, you must draw from those disciplines to learn many foundational security ideas.</a:t>
            </a:r>
          </a:p>
        </p:txBody>
      </p:sp>
      <p:sp>
        <p:nvSpPr>
          <p:cNvPr id="4" name="Content Placeholder 3"/>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25126268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Authorization</a:t>
            </a:r>
          </a:p>
        </p:txBody>
      </p:sp>
      <p:sp>
        <p:nvSpPr>
          <p:cNvPr id="4" name="Content Placeholder 3"/>
          <p:cNvSpPr>
            <a:spLocks noGrp="1"/>
          </p:cNvSpPr>
          <p:nvPr>
            <p:ph sz="quarter" idx="13"/>
          </p:nvPr>
        </p:nvSpPr>
        <p:spPr/>
        <p:txBody>
          <a:bodyPr>
            <a:normAutofit lnSpcReduction="10000"/>
          </a:bodyPr>
          <a:lstStyle/>
          <a:p>
            <a:r>
              <a:rPr lang="en-US" dirty="0"/>
              <a:t>Not the same as authentication</a:t>
            </a:r>
          </a:p>
        </p:txBody>
      </p:sp>
      <p:sp>
        <p:nvSpPr>
          <p:cNvPr id="3" name="Content Placeholder 2"/>
          <p:cNvSpPr>
            <a:spLocks noGrp="1"/>
          </p:cNvSpPr>
          <p:nvPr>
            <p:ph idx="1"/>
          </p:nvPr>
        </p:nvSpPr>
        <p:spPr/>
        <p:txBody>
          <a:bodyPr>
            <a:normAutofit/>
          </a:bodyPr>
          <a:lstStyle/>
          <a:p>
            <a:r>
              <a:rPr lang="en-US" dirty="0"/>
              <a:t>Some examples in web development where proper authorization increases security include:</a:t>
            </a:r>
          </a:p>
          <a:p>
            <a:pPr marL="342900" indent="-342900">
              <a:buFont typeface="Arial"/>
              <a:buChar char="•"/>
            </a:pPr>
            <a:r>
              <a:rPr lang="en-US" dirty="0"/>
              <a:t>Using a separate database user for read and write privileges on a database</a:t>
            </a:r>
          </a:p>
          <a:p>
            <a:pPr marL="342900" indent="-342900">
              <a:buFont typeface="Arial"/>
              <a:buChar char="•"/>
            </a:pPr>
            <a:r>
              <a:rPr lang="en-US" dirty="0"/>
              <a:t>Providing each user an account where they can access their own files securely</a:t>
            </a:r>
          </a:p>
          <a:p>
            <a:pPr marL="342900" indent="-342900">
              <a:buFont typeface="Arial"/>
              <a:buChar char="•"/>
            </a:pPr>
            <a:r>
              <a:rPr lang="en-US" dirty="0"/>
              <a:t>Setting permissions correctly so as to not expose files to unauthorized users</a:t>
            </a:r>
          </a:p>
          <a:p>
            <a:pPr marL="342900" indent="-342900">
              <a:buFont typeface="Arial"/>
              <a:buChar char="•"/>
            </a:pPr>
            <a:r>
              <a:rPr lang="en-US" dirty="0"/>
              <a:t>Ensuring Apache is not running as the root account</a:t>
            </a:r>
          </a:p>
        </p:txBody>
      </p:sp>
    </p:spTree>
    <p:extLst>
      <p:ext uri="{BB962C8B-B14F-4D97-AF65-F5344CB8AC3E}">
        <p14:creationId xmlns:p14="http://schemas.microsoft.com/office/powerpoint/2010/main" val="17605366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solidFill>
                  <a:srgbClr val="404040"/>
                </a:solidFill>
              </a:rPr>
              <a:t>Cryptography</a:t>
            </a:r>
            <a:endParaRPr lang="en-US" dirty="0">
              <a:solidFill>
                <a:srgbClr val="467082"/>
              </a:solidFill>
            </a:endParaRP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3</a:t>
            </a:r>
            <a:r>
              <a:rPr lang="en-US" dirty="0"/>
              <a:t> of 6</a:t>
            </a:r>
            <a:endParaRPr lang="en-US" dirty="0">
              <a:solidFill>
                <a:schemeClr val="tx1"/>
              </a:solidFill>
            </a:endParaRPr>
          </a:p>
        </p:txBody>
      </p:sp>
    </p:spTree>
    <p:extLst>
      <p:ext uri="{BB962C8B-B14F-4D97-AF65-F5344CB8AC3E}">
        <p14:creationId xmlns:p14="http://schemas.microsoft.com/office/powerpoint/2010/main" val="6095622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Cryptography</a:t>
            </a:r>
          </a:p>
        </p:txBody>
      </p:sp>
      <p:sp>
        <p:nvSpPr>
          <p:cNvPr id="3" name="Content Placeholder 2"/>
          <p:cNvSpPr>
            <a:spLocks noGrp="1"/>
          </p:cNvSpPr>
          <p:nvPr>
            <p:ph idx="1"/>
          </p:nvPr>
        </p:nvSpPr>
        <p:spPr>
          <a:xfrm>
            <a:off x="914400" y="1646237"/>
            <a:ext cx="7315200" cy="4525963"/>
          </a:xfrm>
        </p:spPr>
        <p:txBody>
          <a:bodyPr>
            <a:normAutofit/>
          </a:bodyPr>
          <a:lstStyle/>
          <a:p>
            <a:r>
              <a:rPr lang="en-US" dirty="0"/>
              <a:t>Being able to send a secure message has been an important tool in warfare and affairs of state for centuries. </a:t>
            </a:r>
          </a:p>
          <a:p>
            <a:r>
              <a:rPr lang="en-US" dirty="0"/>
              <a:t>At a basic level we are trying to get a message from one actor (we will call her </a:t>
            </a:r>
            <a:r>
              <a:rPr lang="en-US" b="1" dirty="0"/>
              <a:t>Alice</a:t>
            </a:r>
            <a:r>
              <a:rPr lang="en-US" dirty="0"/>
              <a:t>), to another (</a:t>
            </a:r>
            <a:r>
              <a:rPr lang="en-US" b="1" dirty="0"/>
              <a:t>Bob</a:t>
            </a:r>
            <a:r>
              <a:rPr lang="en-US" dirty="0"/>
              <a:t>), without an eavesdropper (</a:t>
            </a:r>
            <a:r>
              <a:rPr lang="en-US" b="1" dirty="0"/>
              <a:t>Eve</a:t>
            </a:r>
            <a:r>
              <a:rPr lang="en-US" dirty="0"/>
              <a:t>) intercepting the message.</a:t>
            </a:r>
          </a:p>
          <a:p>
            <a:r>
              <a:rPr lang="en-US" dirty="0"/>
              <a:t>Since a single packet of data is routed through any number of intermediate locations on its way to the destination, getting your data (and passwords) is as simple as reading the data during one of the hops unless you use cryptography.</a:t>
            </a:r>
          </a:p>
        </p:txBody>
      </p:sp>
      <p:sp>
        <p:nvSpPr>
          <p:cNvPr id="4" name="Content Placeholder 3"/>
          <p:cNvSpPr>
            <a:spLocks noGrp="1"/>
          </p:cNvSpPr>
          <p:nvPr>
            <p:ph sz="quarter" idx="13"/>
          </p:nvPr>
        </p:nvSpPr>
        <p:spPr/>
        <p:txBody>
          <a:bodyPr>
            <a:normAutofit lnSpcReduction="10000"/>
          </a:bodyPr>
          <a:lstStyle/>
          <a:p>
            <a:r>
              <a:rPr lang="en-US" dirty="0"/>
              <a:t>Secret Messages</a:t>
            </a:r>
          </a:p>
        </p:txBody>
      </p:sp>
    </p:spTree>
    <p:extLst>
      <p:ext uri="{BB962C8B-B14F-4D97-AF65-F5344CB8AC3E}">
        <p14:creationId xmlns:p14="http://schemas.microsoft.com/office/powerpoint/2010/main" val="37655327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Cryptography</a:t>
            </a:r>
          </a:p>
        </p:txBody>
      </p:sp>
      <p:sp>
        <p:nvSpPr>
          <p:cNvPr id="4" name="Content Placeholder 3"/>
          <p:cNvSpPr>
            <a:spLocks noGrp="1"/>
          </p:cNvSpPr>
          <p:nvPr>
            <p:ph sz="quarter" idx="13"/>
          </p:nvPr>
        </p:nvSpPr>
        <p:spPr/>
        <p:txBody>
          <a:bodyPr>
            <a:normAutofit lnSpcReduction="10000"/>
          </a:bodyPr>
          <a:lstStyle/>
          <a:p>
            <a:r>
              <a:rPr lang="en-US" dirty="0"/>
              <a:t>The goal</a:t>
            </a:r>
          </a:p>
        </p:txBody>
      </p:sp>
      <p:pic>
        <p:nvPicPr>
          <p:cNvPr id="5" name="Content Placeholder 4" descr="4071516006.eps.png"/>
          <p:cNvPicPr>
            <a:picLocks noGrp="1" noChangeAspect="1"/>
          </p:cNvPicPr>
          <p:nvPr>
            <p:ph idx="1"/>
          </p:nvPr>
        </p:nvPicPr>
        <p:blipFill>
          <a:blip r:embed="rId2">
            <a:extLst>
              <a:ext uri="{28A0092B-C50C-407E-A947-70E740481C1C}">
                <a14:useLocalDpi xmlns:a14="http://schemas.microsoft.com/office/drawing/2010/main" val="0"/>
              </a:ext>
            </a:extLst>
          </a:blip>
          <a:srcRect t="-6411" b="-6411"/>
          <a:stretch>
            <a:fillRect/>
          </a:stretch>
        </p:blipFill>
        <p:spPr/>
      </p:pic>
    </p:spTree>
    <p:extLst>
      <p:ext uri="{BB962C8B-B14F-4D97-AF65-F5344CB8AC3E}">
        <p14:creationId xmlns:p14="http://schemas.microsoft.com/office/powerpoint/2010/main" val="42131021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Cryptography</a:t>
            </a:r>
          </a:p>
        </p:txBody>
      </p:sp>
      <p:sp>
        <p:nvSpPr>
          <p:cNvPr id="4" name="Content Placeholder 3"/>
          <p:cNvSpPr>
            <a:spLocks noGrp="1"/>
          </p:cNvSpPr>
          <p:nvPr>
            <p:ph sz="quarter" idx="13"/>
          </p:nvPr>
        </p:nvSpPr>
        <p:spPr/>
        <p:txBody>
          <a:bodyPr>
            <a:normAutofit lnSpcReduction="10000"/>
          </a:bodyPr>
          <a:lstStyle/>
          <a:p>
            <a:r>
              <a:rPr lang="en-US" dirty="0"/>
              <a:t>Some key terms</a:t>
            </a:r>
          </a:p>
        </p:txBody>
      </p:sp>
      <p:sp>
        <p:nvSpPr>
          <p:cNvPr id="3" name="Content Placeholder 2"/>
          <p:cNvSpPr>
            <a:spLocks noGrp="1"/>
          </p:cNvSpPr>
          <p:nvPr>
            <p:ph idx="1"/>
          </p:nvPr>
        </p:nvSpPr>
        <p:spPr/>
        <p:txBody>
          <a:bodyPr/>
          <a:lstStyle/>
          <a:p>
            <a:r>
              <a:rPr lang="en-US" dirty="0"/>
              <a:t>A </a:t>
            </a:r>
            <a:r>
              <a:rPr lang="en-US" b="1" dirty="0"/>
              <a:t>cipher </a:t>
            </a:r>
            <a:r>
              <a:rPr lang="en-US" dirty="0"/>
              <a:t>is a message that is scrambled so that it cannot easily be read, unless one has some secret </a:t>
            </a:r>
            <a:r>
              <a:rPr lang="en-US" b="1" dirty="0"/>
              <a:t>key</a:t>
            </a:r>
            <a:r>
              <a:rPr lang="en-US" dirty="0"/>
              <a:t>. </a:t>
            </a:r>
          </a:p>
          <a:p>
            <a:r>
              <a:rPr lang="en-US" dirty="0"/>
              <a:t>The </a:t>
            </a:r>
            <a:r>
              <a:rPr lang="en-US" b="1" dirty="0"/>
              <a:t>key</a:t>
            </a:r>
            <a:r>
              <a:rPr lang="en-US" dirty="0"/>
              <a:t> can be a number, a phrase, or a page from a book.</a:t>
            </a:r>
          </a:p>
          <a:p>
            <a:r>
              <a:rPr lang="en-US" dirty="0"/>
              <a:t>What is important in both ancient and modern cryptography is to keep the key a secret between the sender and the receiver.</a:t>
            </a:r>
          </a:p>
        </p:txBody>
      </p:sp>
    </p:spTree>
    <p:extLst>
      <p:ext uri="{BB962C8B-B14F-4D97-AF65-F5344CB8AC3E}">
        <p14:creationId xmlns:p14="http://schemas.microsoft.com/office/powerpoint/2010/main" val="32972609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Cryptography</a:t>
            </a:r>
          </a:p>
        </p:txBody>
      </p:sp>
      <p:sp>
        <p:nvSpPr>
          <p:cNvPr id="4" name="Content Placeholder 3"/>
          <p:cNvSpPr>
            <a:spLocks noGrp="1"/>
          </p:cNvSpPr>
          <p:nvPr>
            <p:ph sz="quarter" idx="13"/>
          </p:nvPr>
        </p:nvSpPr>
        <p:spPr/>
        <p:txBody>
          <a:bodyPr>
            <a:normAutofit lnSpcReduction="10000"/>
          </a:bodyPr>
          <a:lstStyle/>
          <a:p>
            <a:r>
              <a:rPr lang="en-US" dirty="0"/>
              <a:t>Substitution ciphers</a:t>
            </a:r>
          </a:p>
        </p:txBody>
      </p:sp>
      <p:sp>
        <p:nvSpPr>
          <p:cNvPr id="3" name="Content Placeholder 2"/>
          <p:cNvSpPr>
            <a:spLocks noGrp="1"/>
          </p:cNvSpPr>
          <p:nvPr>
            <p:ph idx="1"/>
          </p:nvPr>
        </p:nvSpPr>
        <p:spPr/>
        <p:txBody>
          <a:bodyPr/>
          <a:lstStyle/>
          <a:p>
            <a:r>
              <a:rPr lang="en-US" dirty="0"/>
              <a:t>A </a:t>
            </a:r>
            <a:r>
              <a:rPr lang="en-US" b="1" dirty="0"/>
              <a:t>substitution cipher </a:t>
            </a:r>
            <a:r>
              <a:rPr lang="en-US" dirty="0"/>
              <a:t>is one where each character of the original message is replaced with another character according to the encryption algorithm and key.</a:t>
            </a:r>
          </a:p>
          <a:p>
            <a:pPr marL="342900" indent="-342900">
              <a:buFont typeface="Arial"/>
              <a:buChar char="•"/>
            </a:pPr>
            <a:r>
              <a:rPr lang="en-US" dirty="0"/>
              <a:t>Caesar</a:t>
            </a:r>
          </a:p>
          <a:p>
            <a:pPr marL="342900" indent="-342900">
              <a:buFont typeface="Arial"/>
              <a:buChar char="•"/>
            </a:pPr>
            <a:r>
              <a:rPr lang="en-US" dirty="0" err="1"/>
              <a:t>Vigenere</a:t>
            </a:r>
            <a:endParaRPr lang="en-US" dirty="0"/>
          </a:p>
          <a:p>
            <a:pPr marL="342900" indent="-342900">
              <a:buFont typeface="Arial"/>
              <a:buChar char="•"/>
            </a:pPr>
            <a:r>
              <a:rPr lang="en-US" dirty="0"/>
              <a:t>One Time Pad</a:t>
            </a:r>
          </a:p>
          <a:p>
            <a:pPr marL="342900" indent="-342900">
              <a:buFont typeface="Arial"/>
              <a:buChar char="•"/>
            </a:pPr>
            <a:r>
              <a:rPr lang="en-US" dirty="0"/>
              <a:t>Modern Block Ciphers</a:t>
            </a:r>
          </a:p>
        </p:txBody>
      </p:sp>
    </p:spTree>
    <p:extLst>
      <p:ext uri="{BB962C8B-B14F-4D97-AF65-F5344CB8AC3E}">
        <p14:creationId xmlns:p14="http://schemas.microsoft.com/office/powerpoint/2010/main" val="2119659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Caesar</a:t>
            </a:r>
          </a:p>
        </p:txBody>
      </p:sp>
      <p:sp>
        <p:nvSpPr>
          <p:cNvPr id="4" name="Content Placeholder 3"/>
          <p:cNvSpPr>
            <a:spLocks noGrp="1"/>
          </p:cNvSpPr>
          <p:nvPr>
            <p:ph sz="quarter" idx="13"/>
          </p:nvPr>
        </p:nvSpPr>
        <p:spPr/>
        <p:txBody>
          <a:bodyPr>
            <a:normAutofit lnSpcReduction="10000"/>
          </a:bodyPr>
          <a:lstStyle/>
          <a:p>
            <a:r>
              <a:rPr lang="en-US" dirty="0"/>
              <a:t>Substitution ciphers</a:t>
            </a:r>
          </a:p>
        </p:txBody>
      </p:sp>
      <p:sp>
        <p:nvSpPr>
          <p:cNvPr id="3" name="Content Placeholder 2"/>
          <p:cNvSpPr>
            <a:spLocks noGrp="1"/>
          </p:cNvSpPr>
          <p:nvPr>
            <p:ph idx="1"/>
          </p:nvPr>
        </p:nvSpPr>
        <p:spPr/>
        <p:txBody>
          <a:bodyPr>
            <a:normAutofit lnSpcReduction="10000"/>
          </a:bodyPr>
          <a:lstStyle/>
          <a:p>
            <a:r>
              <a:rPr lang="en-US" dirty="0"/>
              <a:t>The </a:t>
            </a:r>
            <a:r>
              <a:rPr lang="en-US" b="1" dirty="0"/>
              <a:t>Caesar cipher</a:t>
            </a:r>
            <a:r>
              <a:rPr lang="en-US" dirty="0"/>
              <a:t>, named for and used by the Roman Emperor, is a substitution cipher where every letter of a message is replaced with another letter, by shifting the alphabet over an agreed number (from 1 to 25).</a:t>
            </a:r>
          </a:p>
          <a:p>
            <a:endParaRPr lang="en-US" dirty="0"/>
          </a:p>
          <a:p>
            <a:endParaRPr lang="en-US" dirty="0"/>
          </a:p>
          <a:p>
            <a:endParaRPr lang="en-US" dirty="0"/>
          </a:p>
          <a:p>
            <a:endParaRPr lang="en-US" dirty="0"/>
          </a:p>
          <a:p>
            <a:r>
              <a:rPr lang="en-US" dirty="0"/>
              <a:t>The message HELLO, for example, becomes KHOOR when a shift value of 3 is used</a:t>
            </a:r>
          </a:p>
        </p:txBody>
      </p:sp>
      <p:pic>
        <p:nvPicPr>
          <p:cNvPr id="5" name="Picture 4" descr="4071516007.ep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3352800"/>
            <a:ext cx="6705600" cy="1487369"/>
          </a:xfrm>
          <a:prstGeom prst="rect">
            <a:avLst/>
          </a:prstGeom>
        </p:spPr>
      </p:pic>
    </p:spTree>
    <p:extLst>
      <p:ext uri="{BB962C8B-B14F-4D97-AF65-F5344CB8AC3E}">
        <p14:creationId xmlns:p14="http://schemas.microsoft.com/office/powerpoint/2010/main" val="8842780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problem with lousy ciphers</a:t>
            </a:r>
            <a:br>
              <a:rPr lang="en-US" dirty="0"/>
            </a:br>
            <a:endParaRPr lang="en-US" dirty="0"/>
          </a:p>
        </p:txBody>
      </p:sp>
      <p:sp>
        <p:nvSpPr>
          <p:cNvPr id="4" name="Content Placeholder 3"/>
          <p:cNvSpPr>
            <a:spLocks noGrp="1"/>
          </p:cNvSpPr>
          <p:nvPr>
            <p:ph sz="quarter" idx="13"/>
          </p:nvPr>
        </p:nvSpPr>
        <p:spPr/>
        <p:txBody>
          <a:bodyPr>
            <a:normAutofit lnSpcReduction="10000"/>
          </a:bodyPr>
          <a:lstStyle/>
          <a:p>
            <a:r>
              <a:rPr lang="en-US" dirty="0"/>
              <a:t>Letter distribution is not flat</a:t>
            </a:r>
          </a:p>
        </p:txBody>
      </p:sp>
      <p:sp>
        <p:nvSpPr>
          <p:cNvPr id="3" name="Content Placeholder 2"/>
          <p:cNvSpPr>
            <a:spLocks noGrp="1"/>
          </p:cNvSpPr>
          <p:nvPr>
            <p:ph idx="1"/>
          </p:nvPr>
        </p:nvSpPr>
        <p:spPr/>
        <p:txBody>
          <a:bodyPr>
            <a:normAutofit/>
          </a:bodyPr>
          <a:lstStyle/>
          <a:p>
            <a:r>
              <a:rPr lang="en-US" dirty="0"/>
              <a:t>The frequency of letters (and sets of two and three letters) is well known</a:t>
            </a:r>
          </a:p>
          <a:p>
            <a:endParaRPr lang="en-US" dirty="0"/>
          </a:p>
          <a:p>
            <a:endParaRPr lang="en-US" dirty="0"/>
          </a:p>
          <a:p>
            <a:endParaRPr lang="en-US" dirty="0"/>
          </a:p>
          <a:p>
            <a:endParaRPr lang="en-US" dirty="0"/>
          </a:p>
          <a:p>
            <a:endParaRPr lang="en-US" dirty="0"/>
          </a:p>
          <a:p>
            <a:r>
              <a:rPr lang="en-US" dirty="0"/>
              <a:t>If you noticed the letter J occurring most frequently, it might well be the letter E</a:t>
            </a:r>
          </a:p>
        </p:txBody>
      </p:sp>
      <p:pic>
        <p:nvPicPr>
          <p:cNvPr id="6" name="Picture 5" descr="4071516008.ep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2513351"/>
            <a:ext cx="4876800" cy="2729055"/>
          </a:xfrm>
          <a:prstGeom prst="rect">
            <a:avLst/>
          </a:prstGeom>
        </p:spPr>
      </p:pic>
    </p:spTree>
    <p:extLst>
      <p:ext uri="{BB962C8B-B14F-4D97-AF65-F5344CB8AC3E}">
        <p14:creationId xmlns:p14="http://schemas.microsoft.com/office/powerpoint/2010/main" val="37597567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problem with lousy ciphers</a:t>
            </a:r>
            <a:br>
              <a:rPr lang="en-US" dirty="0"/>
            </a:br>
            <a:endParaRPr lang="en-US" dirty="0"/>
          </a:p>
        </p:txBody>
      </p:sp>
      <p:sp>
        <p:nvSpPr>
          <p:cNvPr id="4" name="Content Placeholder 3"/>
          <p:cNvSpPr>
            <a:spLocks noGrp="1"/>
          </p:cNvSpPr>
          <p:nvPr>
            <p:ph sz="quarter" idx="13"/>
          </p:nvPr>
        </p:nvSpPr>
        <p:spPr/>
        <p:txBody>
          <a:bodyPr>
            <a:normAutofit lnSpcReduction="10000"/>
          </a:bodyPr>
          <a:lstStyle/>
          <a:p>
            <a:r>
              <a:rPr lang="en-US" dirty="0"/>
              <a:t>Letter distribution is not flat</a:t>
            </a:r>
          </a:p>
        </p:txBody>
      </p:sp>
      <p:sp>
        <p:nvSpPr>
          <p:cNvPr id="3" name="Content Placeholder 2"/>
          <p:cNvSpPr>
            <a:spLocks noGrp="1"/>
          </p:cNvSpPr>
          <p:nvPr>
            <p:ph idx="1"/>
          </p:nvPr>
        </p:nvSpPr>
        <p:spPr/>
        <p:txBody>
          <a:bodyPr>
            <a:normAutofit/>
          </a:bodyPr>
          <a:lstStyle/>
          <a:p>
            <a:r>
              <a:rPr lang="en-US" dirty="0"/>
              <a:t>Any good cipher must therefore try to make the resulting cipher text letter distribution relatively flat so as to remove any trace of the telltale pattern of letter distributions. </a:t>
            </a:r>
          </a:p>
          <a:p>
            <a:r>
              <a:rPr lang="en-US" dirty="0"/>
              <a:t>Simply swapping one letter for another does not do that, necessitating other techniques.</a:t>
            </a:r>
          </a:p>
        </p:txBody>
      </p:sp>
    </p:spTree>
    <p:extLst>
      <p:ext uri="{BB962C8B-B14F-4D97-AF65-F5344CB8AC3E}">
        <p14:creationId xmlns:p14="http://schemas.microsoft.com/office/powerpoint/2010/main" val="42459297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err="1"/>
              <a:t>Vigenère</a:t>
            </a:r>
            <a:endParaRPr lang="en-US" sz="4000" dirty="0"/>
          </a:p>
        </p:txBody>
      </p:sp>
      <p:sp>
        <p:nvSpPr>
          <p:cNvPr id="4" name="Content Placeholder 3"/>
          <p:cNvSpPr>
            <a:spLocks noGrp="1"/>
          </p:cNvSpPr>
          <p:nvPr>
            <p:ph sz="quarter" idx="13"/>
          </p:nvPr>
        </p:nvSpPr>
        <p:spPr/>
        <p:txBody>
          <a:bodyPr>
            <a:normAutofit lnSpcReduction="10000"/>
          </a:bodyPr>
          <a:lstStyle/>
          <a:p>
            <a:r>
              <a:rPr lang="en-US" dirty="0"/>
              <a:t>Early attempt to flatten letter distribution of ciphers</a:t>
            </a:r>
          </a:p>
        </p:txBody>
      </p:sp>
      <p:sp>
        <p:nvSpPr>
          <p:cNvPr id="5" name="Content Placeholder 4"/>
          <p:cNvSpPr>
            <a:spLocks noGrp="1"/>
          </p:cNvSpPr>
          <p:nvPr>
            <p:ph idx="1"/>
          </p:nvPr>
        </p:nvSpPr>
        <p:spPr/>
        <p:txBody>
          <a:bodyPr/>
          <a:lstStyle/>
          <a:p>
            <a:r>
              <a:rPr lang="en-US" dirty="0"/>
              <a:t>The </a:t>
            </a:r>
            <a:r>
              <a:rPr lang="en-US" b="1" dirty="0" err="1"/>
              <a:t>Vigenère</a:t>
            </a:r>
            <a:r>
              <a:rPr lang="en-US" b="1" dirty="0"/>
              <a:t> cipher</a:t>
            </a:r>
            <a:r>
              <a:rPr lang="en-US" dirty="0"/>
              <a:t>, named for the sixteenth-century cryptographer, uses a keyword to encode a message.</a:t>
            </a:r>
          </a:p>
          <a:p>
            <a:r>
              <a:rPr lang="en-US" dirty="0"/>
              <a:t>The key phrase is written below the message and the letters are added together to form the cipher text as illustrated</a:t>
            </a:r>
          </a:p>
        </p:txBody>
      </p:sp>
      <p:pic>
        <p:nvPicPr>
          <p:cNvPr id="6" name="Picture 5" descr="4071516009.ep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3505200"/>
            <a:ext cx="6135330" cy="2743200"/>
          </a:xfrm>
          <a:prstGeom prst="rect">
            <a:avLst/>
          </a:prstGeom>
        </p:spPr>
      </p:pic>
    </p:spTree>
    <p:extLst>
      <p:ext uri="{BB962C8B-B14F-4D97-AF65-F5344CB8AC3E}">
        <p14:creationId xmlns:p14="http://schemas.microsoft.com/office/powerpoint/2010/main" val="1243169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Security</a:t>
            </a:r>
          </a:p>
        </p:txBody>
      </p:sp>
      <p:sp>
        <p:nvSpPr>
          <p:cNvPr id="4" name="Content Placeholder 3"/>
          <p:cNvSpPr>
            <a:spLocks noGrp="1"/>
          </p:cNvSpPr>
          <p:nvPr>
            <p:ph sz="quarter" idx="13"/>
          </p:nvPr>
        </p:nvSpPr>
        <p:spPr/>
        <p:txBody>
          <a:bodyPr>
            <a:normAutofit lnSpcReduction="10000"/>
          </a:bodyPr>
          <a:lstStyle/>
          <a:p>
            <a:r>
              <a:rPr lang="en-US" dirty="0"/>
              <a:t>The CIA Triad</a:t>
            </a:r>
          </a:p>
        </p:txBody>
      </p:sp>
      <p:sp>
        <p:nvSpPr>
          <p:cNvPr id="7" name="Content Placeholder 6"/>
          <p:cNvSpPr>
            <a:spLocks noGrp="1"/>
          </p:cNvSpPr>
          <p:nvPr>
            <p:ph idx="1"/>
          </p:nvPr>
        </p:nvSpPr>
        <p:spPr/>
        <p:txBody>
          <a:bodyPr/>
          <a:lstStyle/>
          <a:p>
            <a:r>
              <a:rPr lang="en-US" b="1" dirty="0"/>
              <a:t>Information security </a:t>
            </a:r>
            <a:r>
              <a:rPr lang="en-US" dirty="0"/>
              <a:t>is the holistic practice of protecting information from unauthorized users. Computer/IT security is just one aspect of this holistic thinking, which addresses the role computers and networks play. </a:t>
            </a:r>
          </a:p>
          <a:p>
            <a:r>
              <a:rPr lang="en-US" dirty="0"/>
              <a:t>The other is </a:t>
            </a:r>
            <a:r>
              <a:rPr lang="en-US" b="1" dirty="0"/>
              <a:t>information assurance</a:t>
            </a:r>
            <a:r>
              <a:rPr lang="en-US" dirty="0"/>
              <a:t>, which ensures that data is not lost when issues do arise.</a:t>
            </a:r>
          </a:p>
        </p:txBody>
      </p:sp>
    </p:spTree>
    <p:extLst>
      <p:ext uri="{BB962C8B-B14F-4D97-AF65-F5344CB8AC3E}">
        <p14:creationId xmlns:p14="http://schemas.microsoft.com/office/powerpoint/2010/main" val="12212497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One Time Pad</a:t>
            </a:r>
          </a:p>
        </p:txBody>
      </p:sp>
      <p:sp>
        <p:nvSpPr>
          <p:cNvPr id="4" name="Content Placeholder 3"/>
          <p:cNvSpPr>
            <a:spLocks noGrp="1"/>
          </p:cNvSpPr>
          <p:nvPr>
            <p:ph sz="quarter" idx="13"/>
          </p:nvPr>
        </p:nvSpPr>
        <p:spPr/>
        <p:txBody>
          <a:bodyPr>
            <a:normAutofit lnSpcReduction="10000"/>
          </a:bodyPr>
          <a:lstStyle/>
          <a:p>
            <a:r>
              <a:rPr lang="en-US" dirty="0" err="1"/>
              <a:t>Vigenere</a:t>
            </a:r>
            <a:r>
              <a:rPr lang="en-US" dirty="0"/>
              <a:t> with an infinitely long key</a:t>
            </a:r>
          </a:p>
        </p:txBody>
      </p:sp>
      <p:sp>
        <p:nvSpPr>
          <p:cNvPr id="5" name="Content Placeholder 4"/>
          <p:cNvSpPr>
            <a:spLocks noGrp="1"/>
          </p:cNvSpPr>
          <p:nvPr>
            <p:ph idx="1"/>
          </p:nvPr>
        </p:nvSpPr>
        <p:spPr/>
        <p:txBody>
          <a:bodyPr>
            <a:normAutofit/>
          </a:bodyPr>
          <a:lstStyle/>
          <a:p>
            <a:r>
              <a:rPr lang="en-US" dirty="0"/>
              <a:t>The </a:t>
            </a:r>
            <a:r>
              <a:rPr lang="en-US" b="1" dirty="0"/>
              <a:t>one-time pad </a:t>
            </a:r>
            <a:r>
              <a:rPr lang="en-US" dirty="0"/>
              <a:t>refers to a perfect technique of cryptography where Alice and Bob both have identical copies of a very long sheet of numbers, randomly created</a:t>
            </a:r>
          </a:p>
          <a:p>
            <a:r>
              <a:rPr lang="en-US" dirty="0"/>
              <a:t>Claude Shannon famously proved that the one-time pad is impossible to crack</a:t>
            </a:r>
          </a:p>
          <a:p>
            <a:r>
              <a:rPr lang="en-US" dirty="0"/>
              <a:t>However, it is impractical to implement on a large scale and remains a theoretical benchmark that is rarely applied in practice.</a:t>
            </a:r>
          </a:p>
        </p:txBody>
      </p:sp>
    </p:spTree>
    <p:extLst>
      <p:ext uri="{BB962C8B-B14F-4D97-AF65-F5344CB8AC3E}">
        <p14:creationId xmlns:p14="http://schemas.microsoft.com/office/powerpoint/2010/main" val="27454030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Modern Block Ciphers</a:t>
            </a:r>
          </a:p>
        </p:txBody>
      </p:sp>
      <p:sp>
        <p:nvSpPr>
          <p:cNvPr id="4" name="Content Placeholder 3"/>
          <p:cNvSpPr>
            <a:spLocks noGrp="1"/>
          </p:cNvSpPr>
          <p:nvPr>
            <p:ph sz="quarter" idx="13"/>
          </p:nvPr>
        </p:nvSpPr>
        <p:spPr/>
        <p:txBody>
          <a:bodyPr>
            <a:normAutofit lnSpcReduction="10000"/>
          </a:bodyPr>
          <a:lstStyle/>
          <a:p>
            <a:r>
              <a:rPr lang="en-US" dirty="0"/>
              <a:t>Ciphers in the computer age</a:t>
            </a:r>
          </a:p>
        </p:txBody>
      </p:sp>
      <p:sp>
        <p:nvSpPr>
          <p:cNvPr id="5" name="Content Placeholder 4"/>
          <p:cNvSpPr>
            <a:spLocks noGrp="1"/>
          </p:cNvSpPr>
          <p:nvPr>
            <p:ph idx="1"/>
          </p:nvPr>
        </p:nvSpPr>
        <p:spPr/>
        <p:txBody>
          <a:bodyPr>
            <a:normAutofit/>
          </a:bodyPr>
          <a:lstStyle/>
          <a:p>
            <a:r>
              <a:rPr lang="en-US" b="1" dirty="0"/>
              <a:t>block ciphers </a:t>
            </a:r>
            <a:r>
              <a:rPr lang="en-US" dirty="0"/>
              <a:t>encrypt and decrypt messages using an iterative replacing of a message with another scrambled message using 64 or 128 bits at a time.</a:t>
            </a:r>
          </a:p>
          <a:p>
            <a:pPr marL="342900" indent="-342900">
              <a:buFont typeface="Arial"/>
              <a:buChar char="•"/>
            </a:pPr>
            <a:r>
              <a:rPr lang="en-US" dirty="0"/>
              <a:t>The Data Encryption Standard (DES) and its replacement, </a:t>
            </a:r>
          </a:p>
          <a:p>
            <a:pPr marL="342900" indent="-342900">
              <a:buFont typeface="Arial"/>
              <a:buChar char="•"/>
            </a:pPr>
            <a:r>
              <a:rPr lang="en-US" dirty="0"/>
              <a:t>The Advanced Encryption Standard (AES)</a:t>
            </a:r>
          </a:p>
          <a:p>
            <a:r>
              <a:rPr lang="en-US" dirty="0"/>
              <a:t>Are two-block ciphers still used in web encryption today</a:t>
            </a:r>
          </a:p>
        </p:txBody>
      </p:sp>
    </p:spTree>
    <p:extLst>
      <p:ext uri="{BB962C8B-B14F-4D97-AF65-F5344CB8AC3E}">
        <p14:creationId xmlns:p14="http://schemas.microsoft.com/office/powerpoint/2010/main" val="26514911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DES illustration</a:t>
            </a:r>
          </a:p>
        </p:txBody>
      </p:sp>
      <p:sp>
        <p:nvSpPr>
          <p:cNvPr id="4" name="Content Placeholder 3"/>
          <p:cNvSpPr>
            <a:spLocks noGrp="1"/>
          </p:cNvSpPr>
          <p:nvPr>
            <p:ph sz="quarter" idx="13"/>
          </p:nvPr>
        </p:nvSpPr>
        <p:spPr/>
        <p:txBody>
          <a:bodyPr>
            <a:normAutofit lnSpcReduction="10000"/>
          </a:bodyPr>
          <a:lstStyle/>
          <a:p>
            <a:r>
              <a:rPr lang="en-US" dirty="0"/>
              <a:t>Pretty simple, no?</a:t>
            </a:r>
          </a:p>
        </p:txBody>
      </p:sp>
      <p:pic>
        <p:nvPicPr>
          <p:cNvPr id="6" name="Content Placeholder 5" descr="4071516010.eps.png"/>
          <p:cNvPicPr>
            <a:picLocks noGrp="1" noChangeAspect="1"/>
          </p:cNvPicPr>
          <p:nvPr>
            <p:ph idx="1"/>
          </p:nvPr>
        </p:nvPicPr>
        <p:blipFill>
          <a:blip r:embed="rId2">
            <a:extLst>
              <a:ext uri="{28A0092B-C50C-407E-A947-70E740481C1C}">
                <a14:useLocalDpi xmlns:a14="http://schemas.microsoft.com/office/drawing/2010/main" val="0"/>
              </a:ext>
            </a:extLst>
          </a:blip>
          <a:srcRect t="-7092" b="-7092"/>
          <a:stretch>
            <a:fillRect/>
          </a:stretch>
        </p:blipFill>
        <p:spPr>
          <a:xfrm>
            <a:off x="914399" y="1219200"/>
            <a:ext cx="7543559" cy="5334000"/>
          </a:xfrm>
        </p:spPr>
      </p:pic>
    </p:spTree>
    <p:extLst>
      <p:ext uri="{BB962C8B-B14F-4D97-AF65-F5344CB8AC3E}">
        <p14:creationId xmlns:p14="http://schemas.microsoft.com/office/powerpoint/2010/main" val="20300017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Symmetric Key Problem</a:t>
            </a:r>
          </a:p>
        </p:txBody>
      </p:sp>
      <p:sp>
        <p:nvSpPr>
          <p:cNvPr id="4" name="Content Placeholder 3"/>
          <p:cNvSpPr>
            <a:spLocks noGrp="1"/>
          </p:cNvSpPr>
          <p:nvPr>
            <p:ph sz="quarter" idx="13"/>
          </p:nvPr>
        </p:nvSpPr>
        <p:spPr/>
        <p:txBody>
          <a:bodyPr>
            <a:normAutofit lnSpcReduction="10000"/>
          </a:bodyPr>
          <a:lstStyle/>
          <a:p>
            <a:r>
              <a:rPr lang="en-US" dirty="0"/>
              <a:t>How to exchange the key?</a:t>
            </a:r>
          </a:p>
        </p:txBody>
      </p:sp>
      <p:sp>
        <p:nvSpPr>
          <p:cNvPr id="3" name="Content Placeholder 2"/>
          <p:cNvSpPr>
            <a:spLocks noGrp="1"/>
          </p:cNvSpPr>
          <p:nvPr>
            <p:ph idx="1"/>
          </p:nvPr>
        </p:nvSpPr>
        <p:spPr/>
        <p:txBody>
          <a:bodyPr/>
          <a:lstStyle/>
          <a:p>
            <a:r>
              <a:rPr lang="en-US" dirty="0"/>
              <a:t>All of the ciphers we have covered thus far use the same key to encode and decode, so we call them </a:t>
            </a:r>
            <a:r>
              <a:rPr lang="en-US" b="1" dirty="0"/>
              <a:t>symmetric ciphers</a:t>
            </a:r>
            <a:r>
              <a:rPr lang="en-US" dirty="0"/>
              <a:t>. </a:t>
            </a:r>
          </a:p>
          <a:p>
            <a:r>
              <a:rPr lang="en-US" dirty="0"/>
              <a:t>The problem is that we have to have a shared private key.  How?</a:t>
            </a:r>
          </a:p>
          <a:p>
            <a:pPr marL="342900" indent="-342900">
              <a:buFont typeface="Arial"/>
              <a:buChar char="•"/>
            </a:pPr>
            <a:r>
              <a:rPr lang="en-US" dirty="0"/>
              <a:t>Over the phone? </a:t>
            </a:r>
          </a:p>
          <a:p>
            <a:pPr marL="342900" indent="-342900">
              <a:buFont typeface="Arial"/>
              <a:buChar char="•"/>
            </a:pPr>
            <a:r>
              <a:rPr lang="en-US" dirty="0"/>
              <a:t>In an email? </a:t>
            </a:r>
          </a:p>
          <a:p>
            <a:pPr marL="342900" indent="-342900">
              <a:buFont typeface="Arial"/>
              <a:buChar char="•"/>
            </a:pPr>
            <a:r>
              <a:rPr lang="en-US" dirty="0"/>
              <a:t>Through the regular mail?</a:t>
            </a:r>
          </a:p>
          <a:p>
            <a:pPr marL="342900" indent="-342900">
              <a:buFont typeface="Arial"/>
              <a:buChar char="•"/>
            </a:pPr>
            <a:r>
              <a:rPr lang="en-US" dirty="0"/>
              <a:t>In person?</a:t>
            </a:r>
          </a:p>
        </p:txBody>
      </p:sp>
    </p:spTree>
    <p:extLst>
      <p:ext uri="{BB962C8B-B14F-4D97-AF65-F5344CB8AC3E}">
        <p14:creationId xmlns:p14="http://schemas.microsoft.com/office/powerpoint/2010/main" val="5538631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err="1"/>
              <a:t>Diffie</a:t>
            </a:r>
            <a:r>
              <a:rPr lang="en-US" sz="4000" dirty="0"/>
              <a:t>-Hellman key exchange </a:t>
            </a:r>
          </a:p>
        </p:txBody>
      </p:sp>
      <p:sp>
        <p:nvSpPr>
          <p:cNvPr id="4" name="Content Placeholder 3"/>
          <p:cNvSpPr>
            <a:spLocks noGrp="1"/>
          </p:cNvSpPr>
          <p:nvPr>
            <p:ph sz="quarter" idx="13"/>
          </p:nvPr>
        </p:nvSpPr>
        <p:spPr/>
        <p:txBody>
          <a:bodyPr>
            <a:normAutofit lnSpcReduction="10000"/>
          </a:bodyPr>
          <a:lstStyle/>
          <a:p>
            <a:r>
              <a:rPr lang="en-US" dirty="0"/>
              <a:t>Solves the problem of key exchange</a:t>
            </a:r>
          </a:p>
        </p:txBody>
      </p:sp>
      <p:sp>
        <p:nvSpPr>
          <p:cNvPr id="3" name="Content Placeholder 2"/>
          <p:cNvSpPr>
            <a:spLocks noGrp="1"/>
          </p:cNvSpPr>
          <p:nvPr>
            <p:ph idx="1"/>
          </p:nvPr>
        </p:nvSpPr>
        <p:spPr/>
        <p:txBody>
          <a:bodyPr>
            <a:normAutofit/>
          </a:bodyPr>
          <a:lstStyle/>
          <a:p>
            <a:r>
              <a:rPr lang="en-US" dirty="0"/>
              <a:t>Not used extensively anymore but the mathematics of the </a:t>
            </a:r>
            <a:r>
              <a:rPr lang="en-US" dirty="0" err="1"/>
              <a:t>Diffie</a:t>
            </a:r>
            <a:r>
              <a:rPr lang="en-US" dirty="0"/>
              <a:t>-Hellman key exchange are accessible to a wide swath of readers.</a:t>
            </a:r>
          </a:p>
          <a:p>
            <a:r>
              <a:rPr lang="en-US" dirty="0"/>
              <a:t>Modern algorithms (like RSA) apply similar thinking but with more complicated mathematics.</a:t>
            </a:r>
          </a:p>
        </p:txBody>
      </p:sp>
    </p:spTree>
    <p:extLst>
      <p:ext uri="{BB962C8B-B14F-4D97-AF65-F5344CB8AC3E}">
        <p14:creationId xmlns:p14="http://schemas.microsoft.com/office/powerpoint/2010/main" val="3246679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err="1"/>
              <a:t>Diffie</a:t>
            </a:r>
            <a:r>
              <a:rPr lang="en-US" sz="4000" dirty="0"/>
              <a:t>-Hellman key exchange </a:t>
            </a:r>
          </a:p>
        </p:txBody>
      </p:sp>
      <p:sp>
        <p:nvSpPr>
          <p:cNvPr id="4" name="Content Placeholder 3"/>
          <p:cNvSpPr>
            <a:spLocks noGrp="1"/>
          </p:cNvSpPr>
          <p:nvPr>
            <p:ph sz="quarter" idx="13"/>
          </p:nvPr>
        </p:nvSpPr>
        <p:spPr/>
        <p:txBody>
          <a:bodyPr>
            <a:normAutofit lnSpcReduction="10000"/>
          </a:bodyPr>
          <a:lstStyle/>
          <a:p>
            <a:r>
              <a:rPr lang="en-US" dirty="0"/>
              <a:t>Solves the problem of key exchange</a:t>
            </a:r>
          </a:p>
        </p:txBody>
      </p:sp>
      <p:sp>
        <p:nvSpPr>
          <p:cNvPr id="3" name="Content Placeholder 2"/>
          <p:cNvSpPr>
            <a:spLocks noGrp="1"/>
          </p:cNvSpPr>
          <p:nvPr>
            <p:ph idx="1"/>
          </p:nvPr>
        </p:nvSpPr>
        <p:spPr/>
        <p:txBody>
          <a:bodyPr>
            <a:normAutofit/>
          </a:bodyPr>
          <a:lstStyle/>
          <a:p>
            <a:r>
              <a:rPr lang="en-US" dirty="0"/>
              <a:t>The algorithm relies on the power associative rule, which states that:</a:t>
            </a:r>
          </a:p>
          <a:p>
            <a:endParaRPr lang="en-US" dirty="0"/>
          </a:p>
          <a:p>
            <a:endParaRPr lang="en-US" dirty="0"/>
          </a:p>
          <a:p>
            <a:endParaRPr lang="en-US" dirty="0"/>
          </a:p>
          <a:p>
            <a:endParaRPr lang="en-US" dirty="0"/>
          </a:p>
          <a:p>
            <a:r>
              <a:rPr lang="en-US" dirty="0"/>
              <a:t>g</a:t>
            </a:r>
            <a:r>
              <a:rPr lang="en-US" baseline="30000" dirty="0"/>
              <a:t>ab</a:t>
            </a:r>
            <a:r>
              <a:rPr lang="en-US" dirty="0"/>
              <a:t> can be used as a </a:t>
            </a:r>
            <a:r>
              <a:rPr lang="en-US" i="1" dirty="0"/>
              <a:t>symmetric </a:t>
            </a:r>
            <a:r>
              <a:rPr lang="en-US" dirty="0"/>
              <a:t>key for encryption, but since only </a:t>
            </a:r>
            <a:r>
              <a:rPr lang="en-US" dirty="0" err="1"/>
              <a:t>g</a:t>
            </a:r>
            <a:r>
              <a:rPr lang="en-US" baseline="30000" dirty="0" err="1"/>
              <a:t>a</a:t>
            </a:r>
            <a:r>
              <a:rPr lang="en-US" dirty="0"/>
              <a:t> and </a:t>
            </a:r>
            <a:r>
              <a:rPr lang="en-US" dirty="0" err="1"/>
              <a:t>g</a:t>
            </a:r>
            <a:r>
              <a:rPr lang="en-US" baseline="30000" dirty="0" err="1"/>
              <a:t>b</a:t>
            </a:r>
            <a:r>
              <a:rPr lang="en-US" dirty="0"/>
              <a:t> are transmitted the symmetric key isn’t intercepted.</a:t>
            </a:r>
          </a:p>
        </p:txBody>
      </p:sp>
      <p:pic>
        <p:nvPicPr>
          <p:cNvPr id="5" name="Picture 4" descr="Screen Shot 2014-02-16 at 3.01.12 PM.pn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14600" y="2755900"/>
            <a:ext cx="3238500" cy="1511300"/>
          </a:xfrm>
          <a:prstGeom prst="rect">
            <a:avLst/>
          </a:prstGeom>
        </p:spPr>
      </p:pic>
    </p:spTree>
    <p:extLst>
      <p:ext uri="{BB962C8B-B14F-4D97-AF65-F5344CB8AC3E}">
        <p14:creationId xmlns:p14="http://schemas.microsoft.com/office/powerpoint/2010/main" val="3762218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err="1"/>
              <a:t>Diffie</a:t>
            </a:r>
            <a:r>
              <a:rPr lang="en-US" sz="4000" dirty="0"/>
              <a:t>-Hellman key exchange </a:t>
            </a:r>
          </a:p>
        </p:txBody>
      </p:sp>
      <p:sp>
        <p:nvSpPr>
          <p:cNvPr id="4" name="Content Placeholder 3"/>
          <p:cNvSpPr>
            <a:spLocks noGrp="1"/>
          </p:cNvSpPr>
          <p:nvPr>
            <p:ph sz="quarter" idx="13"/>
          </p:nvPr>
        </p:nvSpPr>
        <p:spPr/>
        <p:txBody>
          <a:bodyPr>
            <a:normAutofit lnSpcReduction="10000"/>
          </a:bodyPr>
          <a:lstStyle/>
          <a:p>
            <a:r>
              <a:rPr lang="en-US" dirty="0"/>
              <a:t>Solves the problem of key exchange</a:t>
            </a:r>
          </a:p>
        </p:txBody>
      </p:sp>
      <p:sp>
        <p:nvSpPr>
          <p:cNvPr id="3" name="Content Placeholder 2"/>
          <p:cNvSpPr>
            <a:spLocks noGrp="1"/>
          </p:cNvSpPr>
          <p:nvPr>
            <p:ph idx="1"/>
          </p:nvPr>
        </p:nvSpPr>
        <p:spPr/>
        <p:txBody>
          <a:bodyPr>
            <a:normAutofit/>
          </a:bodyPr>
          <a:lstStyle/>
          <a:p>
            <a:r>
              <a:rPr lang="en-US" dirty="0"/>
              <a:t>To set up the communication, Alice and Bob agree to a prime number </a:t>
            </a:r>
            <a:r>
              <a:rPr lang="en-US" i="1" dirty="0"/>
              <a:t>p</a:t>
            </a:r>
            <a:r>
              <a:rPr lang="en-US" dirty="0"/>
              <a:t> and a generator </a:t>
            </a:r>
            <a:r>
              <a:rPr lang="en-US" i="1" dirty="0"/>
              <a:t>g</a:t>
            </a:r>
            <a:r>
              <a:rPr lang="en-US" dirty="0"/>
              <a:t> for the cyclic group modulo </a:t>
            </a:r>
            <a:r>
              <a:rPr lang="en-US" i="1" dirty="0"/>
              <a:t>p</a:t>
            </a:r>
            <a:r>
              <a:rPr lang="en-US" dirty="0"/>
              <a:t>.</a:t>
            </a:r>
          </a:p>
          <a:p>
            <a:pPr marL="342900" indent="-342900">
              <a:buFont typeface="Arial"/>
              <a:buChar char="•"/>
            </a:pPr>
            <a:r>
              <a:rPr lang="en-US" dirty="0"/>
              <a:t>Alice then chooses an integer a, and sends the value </a:t>
            </a:r>
            <a:r>
              <a:rPr lang="en-US" dirty="0" err="1"/>
              <a:t>g</a:t>
            </a:r>
            <a:r>
              <a:rPr lang="en-US" baseline="30000" dirty="0" err="1"/>
              <a:t>a</a:t>
            </a:r>
            <a:r>
              <a:rPr lang="en-US" dirty="0"/>
              <a:t> </a:t>
            </a:r>
            <a:r>
              <a:rPr lang="en-US" i="1" dirty="0"/>
              <a:t>mod </a:t>
            </a:r>
            <a:r>
              <a:rPr lang="en-US" dirty="0"/>
              <a:t>p to Bob.</a:t>
            </a:r>
          </a:p>
          <a:p>
            <a:pPr marL="342900" indent="-342900">
              <a:buFont typeface="Arial"/>
              <a:buChar char="•"/>
            </a:pPr>
            <a:r>
              <a:rPr lang="en-US" dirty="0"/>
              <a:t>Bob also chooses a random integer b and sends </a:t>
            </a:r>
            <a:br>
              <a:rPr lang="en-US" dirty="0"/>
            </a:br>
            <a:r>
              <a:rPr lang="en-US" dirty="0" err="1"/>
              <a:t>g</a:t>
            </a:r>
            <a:r>
              <a:rPr lang="en-US" baseline="30000" dirty="0" err="1"/>
              <a:t>b</a:t>
            </a:r>
            <a:r>
              <a:rPr lang="en-US" dirty="0"/>
              <a:t> </a:t>
            </a:r>
            <a:r>
              <a:rPr lang="en-US" i="1" dirty="0"/>
              <a:t>mod </a:t>
            </a:r>
            <a:r>
              <a:rPr lang="en-US" dirty="0"/>
              <a:t>p back to Alice.</a:t>
            </a:r>
          </a:p>
          <a:p>
            <a:pPr marL="342900" indent="-342900">
              <a:buFont typeface="Arial"/>
              <a:buChar char="•"/>
            </a:pPr>
            <a:r>
              <a:rPr lang="en-US" dirty="0"/>
              <a:t>Since g</a:t>
            </a:r>
            <a:r>
              <a:rPr lang="en-US" baseline="30000" dirty="0"/>
              <a:t>ab</a:t>
            </a:r>
            <a:r>
              <a:rPr lang="en-US" dirty="0"/>
              <a:t> = </a:t>
            </a:r>
            <a:r>
              <a:rPr lang="en-US" dirty="0" err="1"/>
              <a:t>g</a:t>
            </a:r>
            <a:r>
              <a:rPr lang="en-US" baseline="30000" dirty="0" err="1"/>
              <a:t>ba</a:t>
            </a:r>
            <a:r>
              <a:rPr lang="en-US" dirty="0"/>
              <a:t>, Bob and Alice now have a shared secret key that can be used for </a:t>
            </a:r>
            <a:r>
              <a:rPr lang="en-US" b="1" dirty="0"/>
              <a:t>symmetric </a:t>
            </a:r>
            <a:r>
              <a:rPr lang="en-US" dirty="0"/>
              <a:t>encryption algorithms such as DES or AES.</a:t>
            </a:r>
          </a:p>
        </p:txBody>
      </p:sp>
    </p:spTree>
    <p:extLst>
      <p:ext uri="{BB962C8B-B14F-4D97-AF65-F5344CB8AC3E}">
        <p14:creationId xmlns:p14="http://schemas.microsoft.com/office/powerpoint/2010/main" val="26616728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err="1"/>
              <a:t>Diffie</a:t>
            </a:r>
            <a:r>
              <a:rPr lang="en-US" sz="4000" dirty="0"/>
              <a:t>-Hellman key exchange </a:t>
            </a:r>
          </a:p>
        </p:txBody>
      </p:sp>
      <p:sp>
        <p:nvSpPr>
          <p:cNvPr id="4" name="Content Placeholder 3"/>
          <p:cNvSpPr>
            <a:spLocks noGrp="1"/>
          </p:cNvSpPr>
          <p:nvPr>
            <p:ph sz="quarter" idx="13"/>
          </p:nvPr>
        </p:nvSpPr>
        <p:spPr/>
        <p:txBody>
          <a:bodyPr>
            <a:normAutofit lnSpcReduction="10000"/>
          </a:bodyPr>
          <a:lstStyle/>
          <a:p>
            <a:r>
              <a:rPr lang="en-US" dirty="0"/>
              <a:t>Solves the problem of key exchange</a:t>
            </a:r>
          </a:p>
        </p:txBody>
      </p:sp>
      <p:pic>
        <p:nvPicPr>
          <p:cNvPr id="6" name="Content Placeholder 5" descr="4071516011.eps.png"/>
          <p:cNvPicPr>
            <a:picLocks noGrp="1" noChangeAspect="1"/>
          </p:cNvPicPr>
          <p:nvPr>
            <p:ph idx="1"/>
          </p:nvPr>
        </p:nvPicPr>
        <p:blipFill>
          <a:blip r:embed="rId2">
            <a:extLst>
              <a:ext uri="{28A0092B-C50C-407E-A947-70E740481C1C}">
                <a14:useLocalDpi xmlns:a14="http://schemas.microsoft.com/office/drawing/2010/main" val="0"/>
              </a:ext>
            </a:extLst>
          </a:blip>
          <a:srcRect t="-6473" b="-6473"/>
          <a:stretch>
            <a:fillRect/>
          </a:stretch>
        </p:blipFill>
        <p:spPr>
          <a:xfrm>
            <a:off x="914400" y="1219200"/>
            <a:ext cx="7354168" cy="5200083"/>
          </a:xfrm>
        </p:spPr>
      </p:pic>
    </p:spTree>
    <p:extLst>
      <p:ext uri="{BB962C8B-B14F-4D97-AF65-F5344CB8AC3E}">
        <p14:creationId xmlns:p14="http://schemas.microsoft.com/office/powerpoint/2010/main" val="12683722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Public Key Cryptography</a:t>
            </a:r>
          </a:p>
        </p:txBody>
      </p:sp>
      <p:sp>
        <p:nvSpPr>
          <p:cNvPr id="4" name="Content Placeholder 3"/>
          <p:cNvSpPr>
            <a:spLocks noGrp="1"/>
          </p:cNvSpPr>
          <p:nvPr>
            <p:ph sz="quarter" idx="13"/>
          </p:nvPr>
        </p:nvSpPr>
        <p:spPr/>
        <p:txBody>
          <a:bodyPr>
            <a:normAutofit lnSpcReduction="10000"/>
          </a:bodyPr>
          <a:lstStyle/>
          <a:p>
            <a:r>
              <a:rPr lang="en-US" dirty="0"/>
              <a:t>Solves the problem of key exchange</a:t>
            </a:r>
          </a:p>
        </p:txBody>
      </p:sp>
      <p:sp>
        <p:nvSpPr>
          <p:cNvPr id="3" name="Content Placeholder 2"/>
          <p:cNvSpPr>
            <a:spLocks noGrp="1"/>
          </p:cNvSpPr>
          <p:nvPr>
            <p:ph idx="1"/>
          </p:nvPr>
        </p:nvSpPr>
        <p:spPr/>
        <p:txBody>
          <a:bodyPr>
            <a:normAutofit/>
          </a:bodyPr>
          <a:lstStyle/>
          <a:p>
            <a:r>
              <a:rPr lang="en-US" b="1" dirty="0"/>
              <a:t>Public key cryptography </a:t>
            </a:r>
            <a:r>
              <a:rPr lang="en-US" dirty="0"/>
              <a:t>(or </a:t>
            </a:r>
            <a:r>
              <a:rPr lang="en-US" b="1" dirty="0"/>
              <a:t>asymmetric cryptography</a:t>
            </a:r>
            <a:r>
              <a:rPr lang="en-US" dirty="0"/>
              <a:t>) solves the problem of the secret key by using two distinct keys: </a:t>
            </a:r>
          </a:p>
          <a:p>
            <a:pPr marL="342900" indent="-342900">
              <a:buFont typeface="Arial"/>
              <a:buChar char="•"/>
            </a:pPr>
            <a:r>
              <a:rPr lang="en-US" dirty="0"/>
              <a:t>a public one, widely distributed</a:t>
            </a:r>
          </a:p>
          <a:p>
            <a:pPr marL="342900" indent="-342900">
              <a:buFont typeface="Arial"/>
              <a:buChar char="•"/>
            </a:pPr>
            <a:r>
              <a:rPr lang="en-US" dirty="0"/>
              <a:t>another one, kept private</a:t>
            </a:r>
          </a:p>
          <a:p>
            <a:r>
              <a:rPr lang="en-US" dirty="0"/>
              <a:t>Algorithms like the </a:t>
            </a:r>
            <a:r>
              <a:rPr lang="en-US" dirty="0" err="1"/>
              <a:t>Diffie</a:t>
            </a:r>
            <a:r>
              <a:rPr lang="en-US" dirty="0"/>
              <a:t>-Hellman key exchange allow a shared secret to be created out in the open, despite the presence of an eavesdropper</a:t>
            </a:r>
          </a:p>
        </p:txBody>
      </p:sp>
    </p:spTree>
    <p:extLst>
      <p:ext uri="{BB962C8B-B14F-4D97-AF65-F5344CB8AC3E}">
        <p14:creationId xmlns:p14="http://schemas.microsoft.com/office/powerpoint/2010/main" val="31372099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Digital Signatures</a:t>
            </a:r>
          </a:p>
        </p:txBody>
      </p:sp>
      <p:sp>
        <p:nvSpPr>
          <p:cNvPr id="4" name="Content Placeholder 3"/>
          <p:cNvSpPr>
            <a:spLocks noGrp="1"/>
          </p:cNvSpPr>
          <p:nvPr>
            <p:ph sz="quarter" idx="13"/>
          </p:nvPr>
        </p:nvSpPr>
        <p:spPr/>
        <p:txBody>
          <a:bodyPr>
            <a:normAutofit lnSpcReduction="10000"/>
          </a:bodyPr>
          <a:lstStyle/>
          <a:p>
            <a:r>
              <a:rPr lang="en-US" dirty="0"/>
              <a:t>Confirming the sender is authentic</a:t>
            </a:r>
          </a:p>
        </p:txBody>
      </p:sp>
      <p:sp>
        <p:nvSpPr>
          <p:cNvPr id="3" name="Content Placeholder 2"/>
          <p:cNvSpPr>
            <a:spLocks noGrp="1"/>
          </p:cNvSpPr>
          <p:nvPr>
            <p:ph idx="1"/>
          </p:nvPr>
        </p:nvSpPr>
        <p:spPr/>
        <p:txBody>
          <a:bodyPr>
            <a:normAutofit/>
          </a:bodyPr>
          <a:lstStyle/>
          <a:p>
            <a:r>
              <a:rPr lang="en-US" dirty="0"/>
              <a:t>A </a:t>
            </a:r>
            <a:r>
              <a:rPr lang="en-US" b="1" dirty="0"/>
              <a:t>digital signature </a:t>
            </a:r>
            <a:r>
              <a:rPr lang="en-US" dirty="0"/>
              <a:t>is a mathematically secure way of validating that a particular digital document was </a:t>
            </a:r>
          </a:p>
          <a:p>
            <a:pPr marL="342900" indent="-342900">
              <a:buFont typeface="Arial"/>
              <a:buChar char="•"/>
            </a:pPr>
            <a:r>
              <a:rPr lang="en-US" dirty="0"/>
              <a:t>created by the person claiming to create it (authenticity), </a:t>
            </a:r>
          </a:p>
          <a:p>
            <a:pPr marL="342900" indent="-342900">
              <a:buFont typeface="Arial"/>
              <a:buChar char="•"/>
            </a:pPr>
            <a:r>
              <a:rPr lang="en-US" dirty="0"/>
              <a:t>Was not modified in transit (integrity), </a:t>
            </a:r>
          </a:p>
          <a:p>
            <a:pPr marL="342900" indent="-342900">
              <a:buFont typeface="Arial"/>
              <a:buChar char="•"/>
            </a:pPr>
            <a:r>
              <a:rPr lang="en-US" dirty="0"/>
              <a:t>and cannot be denied (non-repudiation).</a:t>
            </a:r>
          </a:p>
          <a:p>
            <a:r>
              <a:rPr lang="en-US" dirty="0"/>
              <a:t>The process of signing a digital document can be as simple as encrypting a hash of the transmitted message.</a:t>
            </a:r>
          </a:p>
        </p:txBody>
      </p:sp>
    </p:spTree>
    <p:extLst>
      <p:ext uri="{BB962C8B-B14F-4D97-AF65-F5344CB8AC3E}">
        <p14:creationId xmlns:p14="http://schemas.microsoft.com/office/powerpoint/2010/main" val="955118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Security</a:t>
            </a:r>
          </a:p>
        </p:txBody>
      </p:sp>
      <p:sp>
        <p:nvSpPr>
          <p:cNvPr id="4" name="Content Placeholder 3"/>
          <p:cNvSpPr>
            <a:spLocks noGrp="1"/>
          </p:cNvSpPr>
          <p:nvPr>
            <p:ph sz="quarter" idx="13"/>
          </p:nvPr>
        </p:nvSpPr>
        <p:spPr/>
        <p:txBody>
          <a:bodyPr>
            <a:normAutofit lnSpcReduction="10000"/>
          </a:bodyPr>
          <a:lstStyle/>
          <a:p>
            <a:r>
              <a:rPr lang="en-US" dirty="0"/>
              <a:t>The CIA Triad</a:t>
            </a:r>
          </a:p>
        </p:txBody>
      </p:sp>
      <p:pic>
        <p:nvPicPr>
          <p:cNvPr id="6" name="Content Placeholder 5" descr="4071516001.eps.png"/>
          <p:cNvPicPr>
            <a:picLocks noGrp="1" noChangeAspect="1"/>
          </p:cNvPicPr>
          <p:nvPr>
            <p:ph idx="1"/>
          </p:nvPr>
        </p:nvPicPr>
        <p:blipFill>
          <a:blip r:embed="rId2">
            <a:extLst>
              <a:ext uri="{28A0092B-C50C-407E-A947-70E740481C1C}">
                <a14:useLocalDpi xmlns:a14="http://schemas.microsoft.com/office/drawing/2010/main" val="0"/>
              </a:ext>
            </a:extLst>
          </a:blip>
          <a:srcRect l="-18707" r="-18707"/>
          <a:stretch>
            <a:fillRect/>
          </a:stretch>
        </p:blipFill>
        <p:spPr/>
      </p:pic>
    </p:spTree>
    <p:extLst>
      <p:ext uri="{BB962C8B-B14F-4D97-AF65-F5344CB8AC3E}">
        <p14:creationId xmlns:p14="http://schemas.microsoft.com/office/powerpoint/2010/main" val="39516277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Digital Signatures</a:t>
            </a:r>
          </a:p>
        </p:txBody>
      </p:sp>
      <p:sp>
        <p:nvSpPr>
          <p:cNvPr id="4" name="Content Placeholder 3"/>
          <p:cNvSpPr>
            <a:spLocks noGrp="1"/>
          </p:cNvSpPr>
          <p:nvPr>
            <p:ph sz="quarter" idx="13"/>
          </p:nvPr>
        </p:nvSpPr>
        <p:spPr/>
        <p:txBody>
          <a:bodyPr>
            <a:normAutofit lnSpcReduction="10000"/>
          </a:bodyPr>
          <a:lstStyle/>
          <a:p>
            <a:r>
              <a:rPr lang="en-US" dirty="0"/>
              <a:t>Confirming the sender is authentic</a:t>
            </a:r>
          </a:p>
        </p:txBody>
      </p:sp>
      <p:pic>
        <p:nvPicPr>
          <p:cNvPr id="6" name="Content Placeholder 5" descr="4071516012.eps.png"/>
          <p:cNvPicPr>
            <a:picLocks noGrp="1" noChangeAspect="1"/>
          </p:cNvPicPr>
          <p:nvPr>
            <p:ph idx="1"/>
          </p:nvPr>
        </p:nvPicPr>
        <p:blipFill>
          <a:blip r:embed="rId2">
            <a:extLst>
              <a:ext uri="{28A0092B-C50C-407E-A947-70E740481C1C}">
                <a14:useLocalDpi xmlns:a14="http://schemas.microsoft.com/office/drawing/2010/main" val="0"/>
              </a:ext>
            </a:extLst>
          </a:blip>
          <a:srcRect t="-907" b="-907"/>
          <a:stretch>
            <a:fillRect/>
          </a:stretch>
        </p:blipFill>
        <p:spPr/>
      </p:pic>
    </p:spTree>
    <p:extLst>
      <p:ext uri="{BB962C8B-B14F-4D97-AF65-F5344CB8AC3E}">
        <p14:creationId xmlns:p14="http://schemas.microsoft.com/office/powerpoint/2010/main" val="32040002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solidFill>
                  <a:srgbClr val="404040"/>
                </a:solidFill>
              </a:rPr>
              <a:t>Hypertext Transfer Protocol </a:t>
            </a:r>
            <a:r>
              <a:rPr lang="en-US" dirty="0">
                <a:solidFill>
                  <a:schemeClr val="tx2"/>
                </a:solidFill>
              </a:rPr>
              <a:t>Secure </a:t>
            </a:r>
            <a:r>
              <a:rPr lang="en-US" dirty="0">
                <a:solidFill>
                  <a:srgbClr val="404040"/>
                </a:solidFill>
              </a:rPr>
              <a:t>(HTTPS)</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4</a:t>
            </a:r>
            <a:r>
              <a:rPr lang="en-US" dirty="0"/>
              <a:t> of 7</a:t>
            </a:r>
            <a:endParaRPr lang="en-US" dirty="0">
              <a:solidFill>
                <a:schemeClr val="tx1"/>
              </a:solidFill>
            </a:endParaRPr>
          </a:p>
        </p:txBody>
      </p:sp>
    </p:spTree>
    <p:extLst>
      <p:ext uri="{BB962C8B-B14F-4D97-AF65-F5344CB8AC3E}">
        <p14:creationId xmlns:p14="http://schemas.microsoft.com/office/powerpoint/2010/main" val="6445273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HTTPS</a:t>
            </a:r>
          </a:p>
        </p:txBody>
      </p:sp>
      <p:sp>
        <p:nvSpPr>
          <p:cNvPr id="3" name="Content Placeholder 2"/>
          <p:cNvSpPr>
            <a:spLocks noGrp="1"/>
          </p:cNvSpPr>
          <p:nvPr>
            <p:ph idx="1"/>
          </p:nvPr>
        </p:nvSpPr>
        <p:spPr/>
        <p:txBody>
          <a:bodyPr/>
          <a:lstStyle/>
          <a:p>
            <a:r>
              <a:rPr lang="en-US" dirty="0"/>
              <a:t>HTTPS is the HTTP protocol running on top of the Transport Layer Security (TLS).</a:t>
            </a:r>
          </a:p>
          <a:p>
            <a:r>
              <a:rPr lang="en-US" dirty="0"/>
              <a:t>It’s easy to see from a client’s perspective that a site is secured by the little padlock icons in the URL bar used by most modern browsers</a:t>
            </a:r>
          </a:p>
        </p:txBody>
      </p:sp>
      <p:sp>
        <p:nvSpPr>
          <p:cNvPr id="4" name="Content Placeholder 3"/>
          <p:cNvSpPr>
            <a:spLocks noGrp="1"/>
          </p:cNvSpPr>
          <p:nvPr>
            <p:ph sz="quarter" idx="13"/>
          </p:nvPr>
        </p:nvSpPr>
        <p:spPr/>
        <p:txBody>
          <a:bodyPr>
            <a:normAutofit lnSpcReduction="10000"/>
          </a:bodyPr>
          <a:lstStyle/>
          <a:p>
            <a:r>
              <a:rPr lang="en-US" dirty="0"/>
              <a:t>Secure HTTP</a:t>
            </a:r>
          </a:p>
        </p:txBody>
      </p:sp>
      <p:pic>
        <p:nvPicPr>
          <p:cNvPr id="5" name="Picture 4" descr="4071516013.t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3810000"/>
            <a:ext cx="3733800" cy="2148452"/>
          </a:xfrm>
          <a:prstGeom prst="rect">
            <a:avLst/>
          </a:prstGeom>
        </p:spPr>
      </p:pic>
    </p:spTree>
    <p:extLst>
      <p:ext uri="{BB962C8B-B14F-4D97-AF65-F5344CB8AC3E}">
        <p14:creationId xmlns:p14="http://schemas.microsoft.com/office/powerpoint/2010/main" val="22532488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HTTPS</a:t>
            </a:r>
          </a:p>
        </p:txBody>
      </p:sp>
      <p:sp>
        <p:nvSpPr>
          <p:cNvPr id="4" name="Content Placeholder 3"/>
          <p:cNvSpPr>
            <a:spLocks noGrp="1"/>
          </p:cNvSpPr>
          <p:nvPr>
            <p:ph sz="quarter" idx="13"/>
          </p:nvPr>
        </p:nvSpPr>
        <p:spPr/>
        <p:txBody>
          <a:bodyPr>
            <a:normAutofit lnSpcReduction="10000"/>
          </a:bodyPr>
          <a:lstStyle/>
          <a:p>
            <a:r>
              <a:rPr lang="en-US" dirty="0"/>
              <a:t>Secure Handshakes</a:t>
            </a:r>
          </a:p>
        </p:txBody>
      </p:sp>
      <p:pic>
        <p:nvPicPr>
          <p:cNvPr id="8" name="Content Placeholder 7" descr="4071516014.eps.png"/>
          <p:cNvPicPr>
            <a:picLocks noGrp="1" noChangeAspect="1"/>
          </p:cNvPicPr>
          <p:nvPr>
            <p:ph idx="1"/>
          </p:nvPr>
        </p:nvPicPr>
        <p:blipFill>
          <a:blip r:embed="rId2">
            <a:extLst>
              <a:ext uri="{28A0092B-C50C-407E-A947-70E740481C1C}">
                <a14:useLocalDpi xmlns:a14="http://schemas.microsoft.com/office/drawing/2010/main" val="0"/>
              </a:ext>
            </a:extLst>
          </a:blip>
          <a:srcRect l="-10092" r="-10092"/>
          <a:stretch>
            <a:fillRect/>
          </a:stretch>
        </p:blipFill>
        <p:spPr/>
      </p:pic>
    </p:spTree>
    <p:extLst>
      <p:ext uri="{BB962C8B-B14F-4D97-AF65-F5344CB8AC3E}">
        <p14:creationId xmlns:p14="http://schemas.microsoft.com/office/powerpoint/2010/main" val="9690814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HTTPS</a:t>
            </a:r>
          </a:p>
        </p:txBody>
      </p:sp>
      <p:sp>
        <p:nvSpPr>
          <p:cNvPr id="4" name="Content Placeholder 3"/>
          <p:cNvSpPr>
            <a:spLocks noGrp="1"/>
          </p:cNvSpPr>
          <p:nvPr>
            <p:ph sz="quarter" idx="13"/>
          </p:nvPr>
        </p:nvSpPr>
        <p:spPr/>
        <p:txBody>
          <a:bodyPr>
            <a:normAutofit lnSpcReduction="10000"/>
          </a:bodyPr>
          <a:lstStyle/>
          <a:p>
            <a:r>
              <a:rPr lang="en-US" dirty="0"/>
              <a:t>Certificates</a:t>
            </a:r>
          </a:p>
        </p:txBody>
      </p:sp>
      <p:sp>
        <p:nvSpPr>
          <p:cNvPr id="3" name="Content Placeholder 2"/>
          <p:cNvSpPr>
            <a:spLocks noGrp="1"/>
          </p:cNvSpPr>
          <p:nvPr>
            <p:ph idx="1"/>
          </p:nvPr>
        </p:nvSpPr>
        <p:spPr/>
        <p:txBody>
          <a:bodyPr/>
          <a:lstStyle/>
          <a:p>
            <a:r>
              <a:rPr lang="en-US" dirty="0"/>
              <a:t>The certificate that is transmitted during the handshake is actually an X.509 certificate, which contains many details including the algorithms used, the domain it was issued for, and some public key information.</a:t>
            </a:r>
          </a:p>
        </p:txBody>
      </p:sp>
      <p:pic>
        <p:nvPicPr>
          <p:cNvPr id="5" name="Picture 4" descr="4071516015.ep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3657600"/>
            <a:ext cx="5105400" cy="2638302"/>
          </a:xfrm>
          <a:prstGeom prst="rect">
            <a:avLst/>
          </a:prstGeom>
        </p:spPr>
      </p:pic>
    </p:spTree>
    <p:extLst>
      <p:ext uri="{BB962C8B-B14F-4D97-AF65-F5344CB8AC3E}">
        <p14:creationId xmlns:p14="http://schemas.microsoft.com/office/powerpoint/2010/main" val="21899000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HTTPS</a:t>
            </a:r>
          </a:p>
        </p:txBody>
      </p:sp>
      <p:sp>
        <p:nvSpPr>
          <p:cNvPr id="4" name="Content Placeholder 3"/>
          <p:cNvSpPr>
            <a:spLocks noGrp="1"/>
          </p:cNvSpPr>
          <p:nvPr>
            <p:ph sz="quarter" idx="13"/>
          </p:nvPr>
        </p:nvSpPr>
        <p:spPr/>
        <p:txBody>
          <a:bodyPr>
            <a:normAutofit lnSpcReduction="10000"/>
          </a:bodyPr>
          <a:lstStyle/>
          <a:p>
            <a:r>
              <a:rPr lang="en-US" dirty="0"/>
              <a:t>Certificate Authorities</a:t>
            </a:r>
          </a:p>
        </p:txBody>
      </p:sp>
      <p:sp>
        <p:nvSpPr>
          <p:cNvPr id="3" name="Content Placeholder 2"/>
          <p:cNvSpPr>
            <a:spLocks noGrp="1"/>
          </p:cNvSpPr>
          <p:nvPr>
            <p:ph idx="1"/>
          </p:nvPr>
        </p:nvSpPr>
        <p:spPr/>
        <p:txBody>
          <a:bodyPr/>
          <a:lstStyle/>
          <a:p>
            <a:r>
              <a:rPr lang="en-US" dirty="0"/>
              <a:t>A </a:t>
            </a:r>
            <a:r>
              <a:rPr lang="en-US" b="1" dirty="0"/>
              <a:t>Certificate Authority </a:t>
            </a:r>
            <a:r>
              <a:rPr lang="en-US" dirty="0"/>
              <a:t>(CA) allows users to place their trust in the certificate since a trusted, independent third party signs it.</a:t>
            </a:r>
          </a:p>
        </p:txBody>
      </p:sp>
      <p:pic>
        <p:nvPicPr>
          <p:cNvPr id="6" name="Picture 5" descr="4071516016.t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2895600"/>
            <a:ext cx="5029200" cy="3497899"/>
          </a:xfrm>
          <a:prstGeom prst="rect">
            <a:avLst/>
          </a:prstGeom>
        </p:spPr>
      </p:pic>
    </p:spTree>
    <p:extLst>
      <p:ext uri="{BB962C8B-B14F-4D97-AF65-F5344CB8AC3E}">
        <p14:creationId xmlns:p14="http://schemas.microsoft.com/office/powerpoint/2010/main" val="34165294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HTTPS</a:t>
            </a:r>
          </a:p>
        </p:txBody>
      </p:sp>
      <p:sp>
        <p:nvSpPr>
          <p:cNvPr id="4" name="Content Placeholder 3"/>
          <p:cNvSpPr>
            <a:spLocks noGrp="1"/>
          </p:cNvSpPr>
          <p:nvPr>
            <p:ph sz="quarter" idx="13"/>
          </p:nvPr>
        </p:nvSpPr>
        <p:spPr/>
        <p:txBody>
          <a:bodyPr>
            <a:normAutofit lnSpcReduction="10000"/>
          </a:bodyPr>
          <a:lstStyle/>
          <a:p>
            <a:r>
              <a:rPr lang="en-US" dirty="0"/>
              <a:t>Self-Signed Certificates</a:t>
            </a:r>
          </a:p>
        </p:txBody>
      </p:sp>
      <p:sp>
        <p:nvSpPr>
          <p:cNvPr id="3" name="Content Placeholder 2"/>
          <p:cNvSpPr>
            <a:spLocks noGrp="1"/>
          </p:cNvSpPr>
          <p:nvPr>
            <p:ph idx="1"/>
          </p:nvPr>
        </p:nvSpPr>
        <p:spPr/>
        <p:txBody>
          <a:bodyPr/>
          <a:lstStyle/>
          <a:p>
            <a:r>
              <a:rPr lang="en-US" b="1" dirty="0"/>
              <a:t>Self-signed certificates </a:t>
            </a:r>
            <a:r>
              <a:rPr lang="en-US" dirty="0"/>
              <a:t>provide the same level of encryption, but the validity of the server is not confirmed.</a:t>
            </a:r>
          </a:p>
        </p:txBody>
      </p:sp>
      <p:pic>
        <p:nvPicPr>
          <p:cNvPr id="5" name="Picture 4" descr="4071516017.t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2743200"/>
            <a:ext cx="5029200" cy="3475146"/>
          </a:xfrm>
          <a:prstGeom prst="rect">
            <a:avLst/>
          </a:prstGeom>
        </p:spPr>
      </p:pic>
    </p:spTree>
    <p:extLst>
      <p:ext uri="{BB962C8B-B14F-4D97-AF65-F5344CB8AC3E}">
        <p14:creationId xmlns:p14="http://schemas.microsoft.com/office/powerpoint/2010/main" val="19773234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solidFill>
                  <a:srgbClr val="404040"/>
                </a:solidFill>
              </a:rPr>
              <a:t>Security </a:t>
            </a:r>
            <a:r>
              <a:rPr lang="en-US" dirty="0">
                <a:solidFill>
                  <a:srgbClr val="467082"/>
                </a:solidFill>
              </a:rPr>
              <a:t>Best Practices</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5 </a:t>
            </a:r>
            <a:r>
              <a:rPr lang="en-US" dirty="0"/>
              <a:t>of 67</a:t>
            </a:r>
            <a:endParaRPr lang="en-US" dirty="0">
              <a:solidFill>
                <a:schemeClr val="tx1"/>
              </a:solidFill>
            </a:endParaRPr>
          </a:p>
        </p:txBody>
      </p:sp>
    </p:spTree>
    <p:extLst>
      <p:ext uri="{BB962C8B-B14F-4D97-AF65-F5344CB8AC3E}">
        <p14:creationId xmlns:p14="http://schemas.microsoft.com/office/powerpoint/2010/main" val="19766539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Practices</a:t>
            </a:r>
          </a:p>
        </p:txBody>
      </p:sp>
      <p:sp>
        <p:nvSpPr>
          <p:cNvPr id="3" name="Content Placeholder 2"/>
          <p:cNvSpPr>
            <a:spLocks noGrp="1"/>
          </p:cNvSpPr>
          <p:nvPr>
            <p:ph idx="1"/>
          </p:nvPr>
        </p:nvSpPr>
        <p:spPr/>
        <p:txBody>
          <a:bodyPr/>
          <a:lstStyle/>
          <a:p>
            <a:r>
              <a:rPr lang="en-US" dirty="0"/>
              <a:t>It’s now time to discuss some practical things you can do to harden your system against attacks</a:t>
            </a:r>
          </a:p>
          <a:p>
            <a:pPr marL="342900" indent="-342900">
              <a:buFont typeface="Arial"/>
              <a:buChar char="•"/>
            </a:pPr>
            <a:r>
              <a:rPr lang="en-US" dirty="0"/>
              <a:t>Secure Data Storage</a:t>
            </a:r>
          </a:p>
          <a:p>
            <a:pPr marL="342900" indent="-342900">
              <a:buFont typeface="Arial"/>
              <a:buChar char="•"/>
            </a:pPr>
            <a:r>
              <a:rPr lang="en-US" dirty="0"/>
              <a:t>Monitor Your Systems</a:t>
            </a:r>
          </a:p>
          <a:p>
            <a:pPr marL="342900" indent="-342900">
              <a:buFont typeface="Arial"/>
              <a:buChar char="•"/>
            </a:pPr>
            <a:r>
              <a:rPr lang="en-US" dirty="0"/>
              <a:t>Audit and Attack Thyself</a:t>
            </a:r>
          </a:p>
          <a:p>
            <a:endParaRPr lang="en-US" dirty="0"/>
          </a:p>
          <a:p>
            <a:endParaRPr lang="en-US" dirty="0"/>
          </a:p>
        </p:txBody>
      </p:sp>
      <p:sp>
        <p:nvSpPr>
          <p:cNvPr id="4" name="Content Placeholder 3"/>
          <p:cNvSpPr>
            <a:spLocks noGrp="1"/>
          </p:cNvSpPr>
          <p:nvPr>
            <p:ph sz="quarter" idx="13"/>
          </p:nvPr>
        </p:nvSpPr>
        <p:spPr/>
        <p:txBody>
          <a:bodyPr>
            <a:normAutofit lnSpcReduction="10000"/>
          </a:bodyPr>
          <a:lstStyle/>
          <a:p>
            <a:r>
              <a:rPr lang="en-US" dirty="0"/>
              <a:t>Some good things to do</a:t>
            </a:r>
          </a:p>
        </p:txBody>
      </p:sp>
    </p:spTree>
    <p:extLst>
      <p:ext uri="{BB962C8B-B14F-4D97-AF65-F5344CB8AC3E}">
        <p14:creationId xmlns:p14="http://schemas.microsoft.com/office/powerpoint/2010/main" val="32069436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Secure Data Storage</a:t>
            </a:r>
          </a:p>
        </p:txBody>
      </p:sp>
      <p:sp>
        <p:nvSpPr>
          <p:cNvPr id="3" name="Content Placeholder 2"/>
          <p:cNvSpPr>
            <a:spLocks noGrp="1"/>
          </p:cNvSpPr>
          <p:nvPr>
            <p:ph idx="1"/>
          </p:nvPr>
        </p:nvSpPr>
        <p:spPr/>
        <p:txBody>
          <a:bodyPr/>
          <a:lstStyle/>
          <a:p>
            <a:r>
              <a:rPr lang="en-US" dirty="0"/>
              <a:t>Even household names like Sony, Citigroup, Target and GE Money have had their systems breached and data stolen. </a:t>
            </a:r>
          </a:p>
          <a:p>
            <a:r>
              <a:rPr lang="en-US" dirty="0"/>
              <a:t>If even globally active companies can be impacted, you must ask yourself: when (not if) you are breached, what data will the attacker have access to?</a:t>
            </a:r>
          </a:p>
          <a:p>
            <a:endParaRPr lang="en-US" dirty="0"/>
          </a:p>
        </p:txBody>
      </p:sp>
      <p:sp>
        <p:nvSpPr>
          <p:cNvPr id="4" name="Content Placeholder 3"/>
          <p:cNvSpPr>
            <a:spLocks noGrp="1"/>
          </p:cNvSpPr>
          <p:nvPr>
            <p:ph sz="quarter" idx="13"/>
          </p:nvPr>
        </p:nvSpPr>
        <p:spPr/>
        <p:txBody>
          <a:bodyPr>
            <a:normAutofit lnSpcReduction="10000"/>
          </a:bodyPr>
          <a:lstStyle/>
          <a:p>
            <a:r>
              <a:rPr lang="en-US" dirty="0"/>
              <a:t>Not if, but when</a:t>
            </a:r>
          </a:p>
        </p:txBody>
      </p:sp>
    </p:spTree>
    <p:extLst>
      <p:ext uri="{BB962C8B-B14F-4D97-AF65-F5344CB8AC3E}">
        <p14:creationId xmlns:p14="http://schemas.microsoft.com/office/powerpoint/2010/main" val="76101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Security</a:t>
            </a:r>
          </a:p>
        </p:txBody>
      </p:sp>
      <p:sp>
        <p:nvSpPr>
          <p:cNvPr id="4" name="Content Placeholder 3"/>
          <p:cNvSpPr>
            <a:spLocks noGrp="1"/>
          </p:cNvSpPr>
          <p:nvPr>
            <p:ph sz="quarter" idx="13"/>
          </p:nvPr>
        </p:nvSpPr>
        <p:spPr/>
        <p:txBody>
          <a:bodyPr>
            <a:normAutofit lnSpcReduction="10000"/>
          </a:bodyPr>
          <a:lstStyle/>
          <a:p>
            <a:r>
              <a:rPr lang="en-US" dirty="0"/>
              <a:t>The CIA Triad</a:t>
            </a:r>
          </a:p>
        </p:txBody>
      </p:sp>
      <p:sp>
        <p:nvSpPr>
          <p:cNvPr id="3" name="Content Placeholder 2"/>
          <p:cNvSpPr>
            <a:spLocks noGrp="1"/>
          </p:cNvSpPr>
          <p:nvPr>
            <p:ph idx="1"/>
          </p:nvPr>
        </p:nvSpPr>
        <p:spPr/>
        <p:txBody>
          <a:bodyPr>
            <a:normAutofit fontScale="85000" lnSpcReduction="20000"/>
          </a:bodyPr>
          <a:lstStyle/>
          <a:p>
            <a:pPr marL="342900" indent="-342900">
              <a:buFont typeface="Arial"/>
              <a:buChar char="•"/>
            </a:pPr>
            <a:r>
              <a:rPr lang="en-US" b="1" dirty="0"/>
              <a:t>Confidentiality </a:t>
            </a:r>
            <a:r>
              <a:rPr lang="en-US" dirty="0"/>
              <a:t>is the principle of maintaining privacy for the data you are storing, transmitting, etc. </a:t>
            </a:r>
          </a:p>
          <a:p>
            <a:pPr marL="804863" lvl="1" indent="-342900">
              <a:buFont typeface="Arial"/>
              <a:buChar char="•"/>
            </a:pPr>
            <a:r>
              <a:rPr lang="en-US" dirty="0"/>
              <a:t>This is the concept most often thought of when security is brought up.</a:t>
            </a:r>
          </a:p>
          <a:p>
            <a:pPr marL="342900" indent="-342900">
              <a:buFont typeface="Arial"/>
              <a:buChar char="•"/>
            </a:pPr>
            <a:r>
              <a:rPr lang="en-US" b="1" dirty="0"/>
              <a:t>Integrity </a:t>
            </a:r>
            <a:r>
              <a:rPr lang="en-US" dirty="0"/>
              <a:t>is the principle of ensuring that data is accurate and correct. </a:t>
            </a:r>
          </a:p>
          <a:p>
            <a:pPr marL="804863" lvl="1" indent="-342900">
              <a:buFont typeface="Arial"/>
              <a:buChar char="•"/>
            </a:pPr>
            <a:r>
              <a:rPr lang="en-US" dirty="0"/>
              <a:t>This can include preventing unauthorized access and modification, but also extends to disaster preparedness and recovery.</a:t>
            </a:r>
          </a:p>
          <a:p>
            <a:pPr marL="342900" indent="-342900">
              <a:buFont typeface="Arial"/>
              <a:buChar char="•"/>
            </a:pPr>
            <a:r>
              <a:rPr lang="en-US" b="1" dirty="0"/>
              <a:t>Availability </a:t>
            </a:r>
            <a:r>
              <a:rPr lang="en-US" dirty="0"/>
              <a:t>is the principle of making information available when needed to authorized people. </a:t>
            </a:r>
          </a:p>
          <a:p>
            <a:pPr marL="804863" lvl="1" indent="-342900">
              <a:buFont typeface="Arial"/>
              <a:buChar char="•"/>
            </a:pPr>
            <a:r>
              <a:rPr lang="en-US" dirty="0"/>
              <a:t>It is essential to making the other two elements relevant, since without it, it’s easy to have a confidential and integral system (a locked box). </a:t>
            </a:r>
          </a:p>
        </p:txBody>
      </p:sp>
    </p:spTree>
    <p:extLst>
      <p:ext uri="{BB962C8B-B14F-4D97-AF65-F5344CB8AC3E}">
        <p14:creationId xmlns:p14="http://schemas.microsoft.com/office/powerpoint/2010/main" val="23404152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Storage</a:t>
            </a:r>
          </a:p>
        </p:txBody>
      </p:sp>
      <p:sp>
        <p:nvSpPr>
          <p:cNvPr id="4" name="Content Placeholder 3"/>
          <p:cNvSpPr>
            <a:spLocks noGrp="1"/>
          </p:cNvSpPr>
          <p:nvPr>
            <p:ph sz="quarter" idx="13"/>
          </p:nvPr>
        </p:nvSpPr>
        <p:spPr/>
        <p:txBody>
          <a:bodyPr>
            <a:normAutofit lnSpcReduction="10000"/>
          </a:bodyPr>
          <a:lstStyle/>
          <a:p>
            <a:r>
              <a:rPr lang="en-US" dirty="0"/>
              <a:t>Naïve credential storage example</a:t>
            </a:r>
          </a:p>
        </p:txBody>
      </p:sp>
      <p:pic>
        <p:nvPicPr>
          <p:cNvPr id="8" name="Picture 7" descr="Screen Shot 2014-02-16 at 3.15.0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600200"/>
            <a:ext cx="6477000" cy="4829747"/>
          </a:xfrm>
          <a:prstGeom prst="rect">
            <a:avLst/>
          </a:prstGeom>
        </p:spPr>
      </p:pic>
      <p:pic>
        <p:nvPicPr>
          <p:cNvPr id="12" name="Picture 11" descr="Screen Shot 2014-02-16 at 3.14.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400" y="838200"/>
            <a:ext cx="4419600" cy="1055893"/>
          </a:xfrm>
          <a:prstGeom prst="rect">
            <a:avLst/>
          </a:prstGeom>
        </p:spPr>
      </p:pic>
    </p:spTree>
    <p:extLst>
      <p:ext uri="{BB962C8B-B14F-4D97-AF65-F5344CB8AC3E}">
        <p14:creationId xmlns:p14="http://schemas.microsoft.com/office/powerpoint/2010/main" val="39288668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Storage</a:t>
            </a:r>
          </a:p>
        </p:txBody>
      </p:sp>
      <p:sp>
        <p:nvSpPr>
          <p:cNvPr id="4" name="Content Placeholder 3"/>
          <p:cNvSpPr>
            <a:spLocks noGrp="1"/>
          </p:cNvSpPr>
          <p:nvPr>
            <p:ph sz="quarter" idx="13"/>
          </p:nvPr>
        </p:nvSpPr>
        <p:spPr/>
        <p:txBody>
          <a:bodyPr>
            <a:normAutofit lnSpcReduction="10000"/>
          </a:bodyPr>
          <a:lstStyle/>
          <a:p>
            <a:r>
              <a:rPr lang="en-US" dirty="0"/>
              <a:t>How can we make it better</a:t>
            </a:r>
          </a:p>
        </p:txBody>
      </p:sp>
      <p:sp>
        <p:nvSpPr>
          <p:cNvPr id="9" name="Content Placeholder 2"/>
          <p:cNvSpPr>
            <a:spLocks noGrp="1"/>
          </p:cNvSpPr>
          <p:nvPr>
            <p:ph idx="1"/>
          </p:nvPr>
        </p:nvSpPr>
        <p:spPr>
          <a:xfrm>
            <a:off x="914400" y="1646237"/>
            <a:ext cx="6400800" cy="4525963"/>
          </a:xfrm>
        </p:spPr>
        <p:txBody>
          <a:bodyPr/>
          <a:lstStyle/>
          <a:p>
            <a:r>
              <a:rPr lang="en-US" dirty="0"/>
              <a:t>Two techniques that improve the integrity of your data.</a:t>
            </a:r>
          </a:p>
          <a:p>
            <a:pPr marL="342900" indent="-342900">
              <a:buFont typeface="Arial"/>
              <a:buChar char="•"/>
            </a:pPr>
            <a:r>
              <a:rPr lang="en-US" dirty="0"/>
              <a:t>Secure Hash</a:t>
            </a:r>
          </a:p>
          <a:p>
            <a:pPr marL="342900" indent="-342900">
              <a:buFont typeface="Arial"/>
              <a:buChar char="•"/>
            </a:pPr>
            <a:r>
              <a:rPr lang="en-US" dirty="0"/>
              <a:t>Salted Secure Hash</a:t>
            </a:r>
          </a:p>
          <a:p>
            <a:endParaRPr lang="en-US" dirty="0"/>
          </a:p>
        </p:txBody>
      </p:sp>
    </p:spTree>
    <p:extLst>
      <p:ext uri="{BB962C8B-B14F-4D97-AF65-F5344CB8AC3E}">
        <p14:creationId xmlns:p14="http://schemas.microsoft.com/office/powerpoint/2010/main" val="10754459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4-02-16 at 3.17.4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676400"/>
            <a:ext cx="6159175" cy="4664900"/>
          </a:xfrm>
          <a:prstGeom prst="rect">
            <a:avLst/>
          </a:prstGeom>
        </p:spPr>
      </p:pic>
      <p:sp>
        <p:nvSpPr>
          <p:cNvPr id="2" name="Title 1"/>
          <p:cNvSpPr>
            <a:spLocks noGrp="1"/>
          </p:cNvSpPr>
          <p:nvPr>
            <p:ph type="title"/>
          </p:nvPr>
        </p:nvSpPr>
        <p:spPr/>
        <p:txBody>
          <a:bodyPr/>
          <a:lstStyle/>
          <a:p>
            <a:r>
              <a:rPr lang="en-US" dirty="0"/>
              <a:t>Data Storage</a:t>
            </a:r>
          </a:p>
        </p:txBody>
      </p:sp>
      <p:sp>
        <p:nvSpPr>
          <p:cNvPr id="4" name="Content Placeholder 3"/>
          <p:cNvSpPr>
            <a:spLocks noGrp="1"/>
          </p:cNvSpPr>
          <p:nvPr>
            <p:ph sz="quarter" idx="13"/>
          </p:nvPr>
        </p:nvSpPr>
        <p:spPr/>
        <p:txBody>
          <a:bodyPr>
            <a:normAutofit lnSpcReduction="10000"/>
          </a:bodyPr>
          <a:lstStyle/>
          <a:p>
            <a:r>
              <a:rPr lang="en-US" dirty="0"/>
              <a:t>Secure Hash</a:t>
            </a:r>
          </a:p>
        </p:txBody>
      </p:sp>
      <p:pic>
        <p:nvPicPr>
          <p:cNvPr id="3" name="Picture 2" descr="Screen Shot 2014-02-16 at 3.17.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5944" y="838200"/>
            <a:ext cx="4697056" cy="990600"/>
          </a:xfrm>
          <a:prstGeom prst="rect">
            <a:avLst/>
          </a:prstGeom>
        </p:spPr>
      </p:pic>
    </p:spTree>
    <p:extLst>
      <p:ext uri="{BB962C8B-B14F-4D97-AF65-F5344CB8AC3E}">
        <p14:creationId xmlns:p14="http://schemas.microsoft.com/office/powerpoint/2010/main" val="4624238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Storage</a:t>
            </a:r>
          </a:p>
        </p:txBody>
      </p:sp>
      <p:sp>
        <p:nvSpPr>
          <p:cNvPr id="4" name="Content Placeholder 3"/>
          <p:cNvSpPr>
            <a:spLocks noGrp="1"/>
          </p:cNvSpPr>
          <p:nvPr>
            <p:ph sz="quarter" idx="13"/>
          </p:nvPr>
        </p:nvSpPr>
        <p:spPr/>
        <p:txBody>
          <a:bodyPr>
            <a:normAutofit lnSpcReduction="10000"/>
          </a:bodyPr>
          <a:lstStyle/>
          <a:p>
            <a:r>
              <a:rPr lang="en-US" dirty="0"/>
              <a:t>Secure Hash</a:t>
            </a:r>
          </a:p>
        </p:txBody>
      </p:sp>
      <p:pic>
        <p:nvPicPr>
          <p:cNvPr id="3" name="Picture 2" descr="Screen Shot 2014-02-16 at 3.17.0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5944" y="762000"/>
            <a:ext cx="4697056" cy="990600"/>
          </a:xfrm>
          <a:prstGeom prst="rect">
            <a:avLst/>
          </a:prstGeom>
        </p:spPr>
      </p:pic>
      <p:sp>
        <p:nvSpPr>
          <p:cNvPr id="6" name="Content Placeholder 2"/>
          <p:cNvSpPr>
            <a:spLocks noGrp="1"/>
          </p:cNvSpPr>
          <p:nvPr>
            <p:ph idx="1"/>
          </p:nvPr>
        </p:nvSpPr>
        <p:spPr>
          <a:xfrm>
            <a:off x="914400" y="1646237"/>
            <a:ext cx="6400800" cy="4525963"/>
          </a:xfrm>
        </p:spPr>
        <p:txBody>
          <a:bodyPr/>
          <a:lstStyle/>
          <a:p>
            <a:r>
              <a:rPr lang="en-US" dirty="0"/>
              <a:t>A simple Google search for the string stored in our newly defined table: </a:t>
            </a:r>
          </a:p>
          <a:p>
            <a:r>
              <a:rPr lang="en-US" dirty="0"/>
              <a:t>5f4dcc3b5aa765d61d8327deb882cf99 brings up dozens of results which tell you that that string is indeed the MD5 digest for </a:t>
            </a:r>
            <a:r>
              <a:rPr lang="en-US" i="1" dirty="0"/>
              <a:t>password</a:t>
            </a:r>
            <a:r>
              <a:rPr lang="en-US" dirty="0"/>
              <a:t>. </a:t>
            </a:r>
          </a:p>
          <a:p>
            <a:r>
              <a:rPr lang="en-US" dirty="0"/>
              <a:t>The technique of adding some noise to each password is called </a:t>
            </a:r>
            <a:r>
              <a:rPr lang="en-US" b="1" dirty="0"/>
              <a:t>salting </a:t>
            </a:r>
            <a:r>
              <a:rPr lang="en-US" dirty="0"/>
              <a:t>the password and makes your passwords very secure.</a:t>
            </a:r>
          </a:p>
        </p:txBody>
      </p:sp>
      <p:pic>
        <p:nvPicPr>
          <p:cNvPr id="7" name="Picture 6" descr="Screen Shot 2014-02-16 at 3.21.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5105400"/>
            <a:ext cx="4724400" cy="1223334"/>
          </a:xfrm>
          <a:prstGeom prst="rect">
            <a:avLst/>
          </a:prstGeom>
        </p:spPr>
      </p:pic>
    </p:spTree>
    <p:extLst>
      <p:ext uri="{BB962C8B-B14F-4D97-AF65-F5344CB8AC3E}">
        <p14:creationId xmlns:p14="http://schemas.microsoft.com/office/powerpoint/2010/main" val="4583168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Storage</a:t>
            </a:r>
          </a:p>
        </p:txBody>
      </p:sp>
      <p:sp>
        <p:nvSpPr>
          <p:cNvPr id="4" name="Content Placeholder 3"/>
          <p:cNvSpPr>
            <a:spLocks noGrp="1"/>
          </p:cNvSpPr>
          <p:nvPr>
            <p:ph sz="quarter" idx="13"/>
          </p:nvPr>
        </p:nvSpPr>
        <p:spPr/>
        <p:txBody>
          <a:bodyPr>
            <a:normAutofit lnSpcReduction="10000"/>
          </a:bodyPr>
          <a:lstStyle/>
          <a:p>
            <a:r>
              <a:rPr lang="en-US" dirty="0"/>
              <a:t>Secure Salted  Hash</a:t>
            </a:r>
          </a:p>
        </p:txBody>
      </p:sp>
      <p:sp>
        <p:nvSpPr>
          <p:cNvPr id="6" name="Content Placeholder 2"/>
          <p:cNvSpPr>
            <a:spLocks noGrp="1"/>
          </p:cNvSpPr>
          <p:nvPr>
            <p:ph idx="1"/>
          </p:nvPr>
        </p:nvSpPr>
        <p:spPr>
          <a:xfrm>
            <a:off x="914400" y="1646237"/>
            <a:ext cx="6400800" cy="4525963"/>
          </a:xfrm>
        </p:spPr>
        <p:txBody>
          <a:bodyPr/>
          <a:lstStyle/>
          <a:p>
            <a:endParaRPr lang="en-US" dirty="0"/>
          </a:p>
        </p:txBody>
      </p:sp>
      <p:pic>
        <p:nvPicPr>
          <p:cNvPr id="7" name="Picture 6" descr="Screen Shot 2014-02-16 at 3.21.0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838200"/>
            <a:ext cx="4724400" cy="1223334"/>
          </a:xfrm>
          <a:prstGeom prst="rect">
            <a:avLst/>
          </a:prstGeom>
        </p:spPr>
      </p:pic>
      <p:pic>
        <p:nvPicPr>
          <p:cNvPr id="5" name="Picture 4" descr="Screen Shot 2014-02-16 at 3.21.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219199"/>
            <a:ext cx="4880071" cy="3362636"/>
          </a:xfrm>
          <a:prstGeom prst="rect">
            <a:avLst/>
          </a:prstGeom>
        </p:spPr>
      </p:pic>
      <p:pic>
        <p:nvPicPr>
          <p:cNvPr id="8" name="Picture 7" descr="Screen Shot 2014-02-16 at 3.22.1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4572000"/>
            <a:ext cx="4880071" cy="1981200"/>
          </a:xfrm>
          <a:prstGeom prst="rect">
            <a:avLst/>
          </a:prstGeom>
        </p:spPr>
      </p:pic>
    </p:spTree>
    <p:extLst>
      <p:ext uri="{BB962C8B-B14F-4D97-AF65-F5344CB8AC3E}">
        <p14:creationId xmlns:p14="http://schemas.microsoft.com/office/powerpoint/2010/main" val="4465160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Monitor Your Systems</a:t>
            </a:r>
          </a:p>
        </p:txBody>
      </p:sp>
      <p:sp>
        <p:nvSpPr>
          <p:cNvPr id="4" name="Content Placeholder 3"/>
          <p:cNvSpPr>
            <a:spLocks noGrp="1"/>
          </p:cNvSpPr>
          <p:nvPr>
            <p:ph sz="quarter" idx="13"/>
          </p:nvPr>
        </p:nvSpPr>
        <p:spPr/>
        <p:txBody>
          <a:bodyPr>
            <a:normAutofit lnSpcReduction="10000"/>
          </a:bodyPr>
          <a:lstStyle/>
          <a:p>
            <a:r>
              <a:rPr lang="en-US" dirty="0"/>
              <a:t>You mean manually?</a:t>
            </a:r>
          </a:p>
        </p:txBody>
      </p:sp>
      <p:sp>
        <p:nvSpPr>
          <p:cNvPr id="6" name="Content Placeholder 2"/>
          <p:cNvSpPr>
            <a:spLocks noGrp="1"/>
          </p:cNvSpPr>
          <p:nvPr>
            <p:ph idx="1"/>
          </p:nvPr>
        </p:nvSpPr>
        <p:spPr>
          <a:xfrm>
            <a:off x="914400" y="1646237"/>
            <a:ext cx="6400800" cy="4525963"/>
          </a:xfrm>
        </p:spPr>
        <p:txBody>
          <a:bodyPr/>
          <a:lstStyle/>
          <a:p>
            <a:r>
              <a:rPr lang="en-US" dirty="0"/>
              <a:t>There are tools that allow you to pre-configure a system to check in on all your sites and servers periodically. </a:t>
            </a:r>
            <a:r>
              <a:rPr lang="en-US" b="1" dirty="0" err="1"/>
              <a:t>Nagios</a:t>
            </a:r>
            <a:r>
              <a:rPr lang="en-US" dirty="0"/>
              <a:t>, for example,  lets you see the status and history of your devices, and sends out notifications by email as per your preferences.</a:t>
            </a:r>
          </a:p>
        </p:txBody>
      </p:sp>
      <p:pic>
        <p:nvPicPr>
          <p:cNvPr id="3" name="Picture 2" descr="4071516018.t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3733800"/>
            <a:ext cx="5638791" cy="2711941"/>
          </a:xfrm>
          <a:prstGeom prst="rect">
            <a:avLst/>
          </a:prstGeom>
        </p:spPr>
      </p:pic>
    </p:spTree>
    <p:extLst>
      <p:ext uri="{BB962C8B-B14F-4D97-AF65-F5344CB8AC3E}">
        <p14:creationId xmlns:p14="http://schemas.microsoft.com/office/powerpoint/2010/main" val="7907050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Monitor Your Systems</a:t>
            </a:r>
          </a:p>
        </p:txBody>
      </p:sp>
      <p:sp>
        <p:nvSpPr>
          <p:cNvPr id="4" name="Content Placeholder 3"/>
          <p:cNvSpPr>
            <a:spLocks noGrp="1"/>
          </p:cNvSpPr>
          <p:nvPr>
            <p:ph sz="quarter" idx="13"/>
          </p:nvPr>
        </p:nvSpPr>
        <p:spPr/>
        <p:txBody>
          <a:bodyPr>
            <a:normAutofit lnSpcReduction="10000"/>
          </a:bodyPr>
          <a:lstStyle/>
          <a:p>
            <a:r>
              <a:rPr lang="en-US" dirty="0"/>
              <a:t>Systems Monitors</a:t>
            </a:r>
          </a:p>
        </p:txBody>
      </p:sp>
      <p:sp>
        <p:nvSpPr>
          <p:cNvPr id="6" name="Content Placeholder 2"/>
          <p:cNvSpPr>
            <a:spLocks noGrp="1"/>
          </p:cNvSpPr>
          <p:nvPr>
            <p:ph idx="1"/>
          </p:nvPr>
        </p:nvSpPr>
        <p:spPr>
          <a:xfrm>
            <a:off x="914400" y="1646237"/>
            <a:ext cx="6400800" cy="4525963"/>
          </a:xfrm>
        </p:spPr>
        <p:txBody>
          <a:bodyPr/>
          <a:lstStyle/>
          <a:p>
            <a:r>
              <a:rPr lang="en-US" dirty="0"/>
              <a:t>One of the best ways to mitigate damage is to detect an attack as quickly as possible, rather than let an attacker take their time in exploiting your system once inside. </a:t>
            </a:r>
          </a:p>
          <a:p>
            <a:r>
              <a:rPr lang="en-US" dirty="0"/>
              <a:t>We can detect intrusion </a:t>
            </a:r>
          </a:p>
          <a:p>
            <a:pPr marL="342900" indent="-342900">
              <a:buFont typeface="Arial"/>
              <a:buChar char="•"/>
            </a:pPr>
            <a:r>
              <a:rPr lang="en-US" dirty="0"/>
              <a:t>directly by watching login attempts, and</a:t>
            </a:r>
          </a:p>
          <a:p>
            <a:pPr marL="342900" indent="-342900">
              <a:buFont typeface="Arial"/>
              <a:buChar char="•"/>
            </a:pPr>
            <a:r>
              <a:rPr lang="en-US" dirty="0"/>
              <a:t>indirectly by watching for suspicious behavior like a web server going down.</a:t>
            </a:r>
          </a:p>
        </p:txBody>
      </p:sp>
    </p:spTree>
    <p:extLst>
      <p:ext uri="{BB962C8B-B14F-4D97-AF65-F5344CB8AC3E}">
        <p14:creationId xmlns:p14="http://schemas.microsoft.com/office/powerpoint/2010/main" val="13621489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Monitor Your Systems</a:t>
            </a:r>
          </a:p>
        </p:txBody>
      </p:sp>
      <p:sp>
        <p:nvSpPr>
          <p:cNvPr id="4" name="Content Placeholder 3"/>
          <p:cNvSpPr>
            <a:spLocks noGrp="1"/>
          </p:cNvSpPr>
          <p:nvPr>
            <p:ph sz="quarter" idx="13"/>
          </p:nvPr>
        </p:nvSpPr>
        <p:spPr/>
        <p:txBody>
          <a:bodyPr>
            <a:normAutofit lnSpcReduction="10000"/>
          </a:bodyPr>
          <a:lstStyle/>
          <a:p>
            <a:r>
              <a:rPr lang="en-US" dirty="0"/>
              <a:t>Access Monitors</a:t>
            </a:r>
          </a:p>
        </p:txBody>
      </p:sp>
      <p:sp>
        <p:nvSpPr>
          <p:cNvPr id="6" name="Content Placeholder 2"/>
          <p:cNvSpPr>
            <a:spLocks noGrp="1"/>
          </p:cNvSpPr>
          <p:nvPr>
            <p:ph idx="1"/>
          </p:nvPr>
        </p:nvSpPr>
        <p:spPr>
          <a:xfrm>
            <a:off x="914400" y="1646237"/>
            <a:ext cx="6400800" cy="4525963"/>
          </a:xfrm>
        </p:spPr>
        <p:txBody>
          <a:bodyPr/>
          <a:lstStyle/>
          <a:p>
            <a:r>
              <a:rPr lang="en-US" dirty="0"/>
              <a:t>As any experienced site administrator will attest, there are thousands of attempted login attempts being performed all day long</a:t>
            </a:r>
          </a:p>
        </p:txBody>
      </p:sp>
      <p:pic>
        <p:nvPicPr>
          <p:cNvPr id="5" name="Picture 4" descr="Screen Shot 2014-02-16 at 3.25.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3581400"/>
            <a:ext cx="7010400" cy="1416066"/>
          </a:xfrm>
          <a:prstGeom prst="rect">
            <a:avLst/>
          </a:prstGeom>
        </p:spPr>
      </p:pic>
    </p:spTree>
    <p:extLst>
      <p:ext uri="{BB962C8B-B14F-4D97-AF65-F5344CB8AC3E}">
        <p14:creationId xmlns:p14="http://schemas.microsoft.com/office/powerpoint/2010/main" val="9677411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Monitor Your Systems</a:t>
            </a:r>
          </a:p>
        </p:txBody>
      </p:sp>
      <p:sp>
        <p:nvSpPr>
          <p:cNvPr id="4" name="Content Placeholder 3"/>
          <p:cNvSpPr>
            <a:spLocks noGrp="1"/>
          </p:cNvSpPr>
          <p:nvPr>
            <p:ph sz="quarter" idx="13"/>
          </p:nvPr>
        </p:nvSpPr>
        <p:spPr/>
        <p:txBody>
          <a:bodyPr>
            <a:normAutofit lnSpcReduction="10000"/>
          </a:bodyPr>
          <a:lstStyle/>
          <a:p>
            <a:r>
              <a:rPr lang="en-US" dirty="0"/>
              <a:t>Automated Intrusion Blocking</a:t>
            </a:r>
          </a:p>
        </p:txBody>
      </p:sp>
      <p:sp>
        <p:nvSpPr>
          <p:cNvPr id="6" name="Content Placeholder 2"/>
          <p:cNvSpPr>
            <a:spLocks noGrp="1"/>
          </p:cNvSpPr>
          <p:nvPr>
            <p:ph idx="1"/>
          </p:nvPr>
        </p:nvSpPr>
        <p:spPr>
          <a:xfrm>
            <a:off x="914400" y="1646237"/>
            <a:ext cx="6400800" cy="4525963"/>
          </a:xfrm>
        </p:spPr>
        <p:txBody>
          <a:bodyPr/>
          <a:lstStyle/>
          <a:p>
            <a:r>
              <a:rPr lang="en-US" dirty="0"/>
              <a:t>For those of us less interested in writing that script from scratch, consider the well-tested and widely used </a:t>
            </a:r>
          </a:p>
          <a:p>
            <a:pPr marL="342900" indent="-342900">
              <a:buFont typeface="Arial"/>
              <a:buChar char="•"/>
            </a:pPr>
            <a:r>
              <a:rPr lang="en-US" dirty="0"/>
              <a:t>Python script </a:t>
            </a:r>
            <a:r>
              <a:rPr lang="en-US" b="1" dirty="0" err="1"/>
              <a:t>blockhosts.py</a:t>
            </a:r>
            <a:r>
              <a:rPr lang="en-US" b="1" dirty="0"/>
              <a:t> </a:t>
            </a:r>
            <a:r>
              <a:rPr lang="en-US" dirty="0"/>
              <a:t>or </a:t>
            </a:r>
          </a:p>
          <a:p>
            <a:pPr marL="342900" indent="-342900">
              <a:buFont typeface="Arial"/>
              <a:buChar char="•"/>
            </a:pPr>
            <a:r>
              <a:rPr lang="en-US" b="1" dirty="0" err="1"/>
              <a:t>failzban</a:t>
            </a:r>
            <a:r>
              <a:rPr lang="en-US" b="1" dirty="0"/>
              <a:t> </a:t>
            </a:r>
            <a:r>
              <a:rPr lang="en-US" dirty="0"/>
              <a:t>or </a:t>
            </a:r>
          </a:p>
          <a:p>
            <a:pPr marL="342900" indent="-342900">
              <a:buFont typeface="Arial"/>
              <a:buChar char="•"/>
            </a:pPr>
            <a:r>
              <a:rPr lang="en-US" b="1" dirty="0" err="1"/>
              <a:t>blockhostz</a:t>
            </a:r>
            <a:r>
              <a:rPr lang="en-US" dirty="0"/>
              <a:t>. </a:t>
            </a:r>
          </a:p>
          <a:p>
            <a:r>
              <a:rPr lang="en-US" dirty="0"/>
              <a:t>These tools look for failed login attempts by both SSH and FTP and automatically update </a:t>
            </a:r>
            <a:r>
              <a:rPr lang="en-US" b="1" dirty="0" err="1"/>
              <a:t>hosts.deny</a:t>
            </a:r>
            <a:r>
              <a:rPr lang="en-US" b="1" dirty="0"/>
              <a:t> </a:t>
            </a:r>
            <a:r>
              <a:rPr lang="en-US" dirty="0"/>
              <a:t>files as needed.</a:t>
            </a:r>
          </a:p>
        </p:txBody>
      </p:sp>
    </p:spTree>
    <p:extLst>
      <p:ext uri="{BB962C8B-B14F-4D97-AF65-F5344CB8AC3E}">
        <p14:creationId xmlns:p14="http://schemas.microsoft.com/office/powerpoint/2010/main" val="39832273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Audit and Attack Thyself</a:t>
            </a:r>
          </a:p>
        </p:txBody>
      </p:sp>
      <p:sp>
        <p:nvSpPr>
          <p:cNvPr id="4" name="Content Placeholder 3"/>
          <p:cNvSpPr>
            <a:spLocks noGrp="1"/>
          </p:cNvSpPr>
          <p:nvPr>
            <p:ph sz="quarter" idx="13"/>
          </p:nvPr>
        </p:nvSpPr>
        <p:spPr/>
        <p:txBody>
          <a:bodyPr>
            <a:normAutofit lnSpcReduction="10000"/>
          </a:bodyPr>
          <a:lstStyle/>
          <a:p>
            <a:r>
              <a:rPr lang="en-US" dirty="0"/>
              <a:t>Only if you own everything</a:t>
            </a:r>
          </a:p>
        </p:txBody>
      </p:sp>
      <p:sp>
        <p:nvSpPr>
          <p:cNvPr id="6" name="Content Placeholder 2"/>
          <p:cNvSpPr>
            <a:spLocks noGrp="1"/>
          </p:cNvSpPr>
          <p:nvPr>
            <p:ph idx="1"/>
          </p:nvPr>
        </p:nvSpPr>
        <p:spPr>
          <a:xfrm>
            <a:off x="914400" y="1646237"/>
            <a:ext cx="6400800" cy="4525963"/>
          </a:xfrm>
        </p:spPr>
        <p:txBody>
          <a:bodyPr>
            <a:normAutofit/>
          </a:bodyPr>
          <a:lstStyle/>
          <a:p>
            <a:r>
              <a:rPr lang="en-US" dirty="0"/>
              <a:t>There are a number of companies that you can hire (and grant written permission) to test your servers and report on what they’ve found. </a:t>
            </a:r>
          </a:p>
          <a:p>
            <a:r>
              <a:rPr lang="en-US" dirty="0"/>
              <a:t>If you prefer to perform your own analysis, you should be aware of some open-source attack tools such as </a:t>
            </a:r>
            <a:r>
              <a:rPr lang="en-US" i="1" dirty="0"/>
              <a:t>w3af, </a:t>
            </a:r>
            <a:r>
              <a:rPr lang="en-US" dirty="0"/>
              <a:t>which provide a framework to test your system including SQL injections,  XSS, bad credentials, and more.</a:t>
            </a:r>
          </a:p>
          <a:p>
            <a:r>
              <a:rPr lang="en-US" i="1" dirty="0"/>
              <a:t>It should be noted that performing any sort of analysis on servers you do not have permission to scan could land you a very large jail term</a:t>
            </a:r>
          </a:p>
          <a:p>
            <a:endParaRPr lang="en-US" dirty="0"/>
          </a:p>
        </p:txBody>
      </p:sp>
    </p:spTree>
    <p:extLst>
      <p:ext uri="{BB962C8B-B14F-4D97-AF65-F5344CB8AC3E}">
        <p14:creationId xmlns:p14="http://schemas.microsoft.com/office/powerpoint/2010/main" val="3486369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Standards</a:t>
            </a:r>
          </a:p>
        </p:txBody>
      </p:sp>
      <p:sp>
        <p:nvSpPr>
          <p:cNvPr id="4" name="Content Placeholder 3"/>
          <p:cNvSpPr>
            <a:spLocks noGrp="1"/>
          </p:cNvSpPr>
          <p:nvPr>
            <p:ph sz="quarter" idx="13"/>
          </p:nvPr>
        </p:nvSpPr>
        <p:spPr/>
        <p:txBody>
          <a:bodyPr>
            <a:normAutofit lnSpcReduction="10000"/>
          </a:bodyPr>
          <a:lstStyle/>
          <a:p>
            <a:r>
              <a:rPr lang="en-US" dirty="0"/>
              <a:t>This is really serious stuff</a:t>
            </a:r>
          </a:p>
        </p:txBody>
      </p:sp>
      <p:sp>
        <p:nvSpPr>
          <p:cNvPr id="3" name="Content Placeholder 2"/>
          <p:cNvSpPr>
            <a:spLocks noGrp="1"/>
          </p:cNvSpPr>
          <p:nvPr>
            <p:ph idx="1"/>
          </p:nvPr>
        </p:nvSpPr>
        <p:spPr/>
        <p:txBody>
          <a:bodyPr>
            <a:normAutofit/>
          </a:bodyPr>
          <a:lstStyle/>
          <a:p>
            <a:r>
              <a:rPr lang="en-US" dirty="0"/>
              <a:t>In addition to the triad, there are ISO standards ISO/IEC 27002-270037 that speak directly (and thoroughly) about security techniques and are routinely adopted by governments and corporations the world over. </a:t>
            </a:r>
          </a:p>
          <a:p>
            <a:r>
              <a:rPr lang="en-US" dirty="0"/>
              <a:t>These standards are very comprehensive, outlining the need for risk assessment and management, security policy, and business continuity to address the triad. </a:t>
            </a:r>
          </a:p>
          <a:p>
            <a:r>
              <a:rPr lang="en-US" dirty="0"/>
              <a:t>This chapter touches on some of those key ideas that are most applicable to web development.</a:t>
            </a:r>
          </a:p>
        </p:txBody>
      </p:sp>
    </p:spTree>
    <p:extLst>
      <p:ext uri="{BB962C8B-B14F-4D97-AF65-F5344CB8AC3E}">
        <p14:creationId xmlns:p14="http://schemas.microsoft.com/office/powerpoint/2010/main" val="37906542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solidFill>
                  <a:srgbClr val="404040"/>
                </a:solidFill>
              </a:rPr>
              <a:t>Common </a:t>
            </a:r>
            <a:r>
              <a:rPr lang="en-US" dirty="0">
                <a:solidFill>
                  <a:srgbClr val="467082"/>
                </a:solidFill>
              </a:rPr>
              <a:t>Threat Vectors</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6 </a:t>
            </a:r>
            <a:r>
              <a:rPr lang="en-US" dirty="0"/>
              <a:t>of 6</a:t>
            </a:r>
            <a:endParaRPr lang="en-US" dirty="0">
              <a:solidFill>
                <a:schemeClr val="tx1"/>
              </a:solidFill>
            </a:endParaRPr>
          </a:p>
        </p:txBody>
      </p:sp>
    </p:spTree>
    <p:extLst>
      <p:ext uri="{BB962C8B-B14F-4D97-AF65-F5344CB8AC3E}">
        <p14:creationId xmlns:p14="http://schemas.microsoft.com/office/powerpoint/2010/main" val="24268511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Injection</a:t>
            </a:r>
          </a:p>
        </p:txBody>
      </p:sp>
      <p:pic>
        <p:nvPicPr>
          <p:cNvPr id="5" name="Content Placeholder 4" descr="4071516019.eps.png"/>
          <p:cNvPicPr>
            <a:picLocks noGrp="1" noChangeAspect="1"/>
          </p:cNvPicPr>
          <p:nvPr>
            <p:ph idx="1"/>
          </p:nvPr>
        </p:nvPicPr>
        <p:blipFill>
          <a:blip r:embed="rId2">
            <a:extLst>
              <a:ext uri="{28A0092B-C50C-407E-A947-70E740481C1C}">
                <a14:useLocalDpi xmlns:a14="http://schemas.microsoft.com/office/drawing/2010/main" val="0"/>
              </a:ext>
            </a:extLst>
          </a:blip>
          <a:srcRect l="-11147" r="-11147"/>
          <a:stretch>
            <a:fillRect/>
          </a:stretch>
        </p:blipFill>
        <p:spPr/>
      </p:pic>
      <p:sp>
        <p:nvSpPr>
          <p:cNvPr id="4" name="Content Placeholder 3"/>
          <p:cNvSpPr>
            <a:spLocks noGrp="1"/>
          </p:cNvSpPr>
          <p:nvPr>
            <p:ph sz="quarter" idx="13"/>
          </p:nvPr>
        </p:nvSpPr>
        <p:spPr/>
        <p:txBody>
          <a:bodyPr>
            <a:normAutofit lnSpcReduction="10000"/>
          </a:bodyPr>
          <a:lstStyle/>
          <a:p>
            <a:r>
              <a:rPr lang="en-US" dirty="0"/>
              <a:t>Using user input fields for evil.</a:t>
            </a:r>
          </a:p>
        </p:txBody>
      </p:sp>
    </p:spTree>
    <p:extLst>
      <p:ext uri="{BB962C8B-B14F-4D97-AF65-F5344CB8AC3E}">
        <p14:creationId xmlns:p14="http://schemas.microsoft.com/office/powerpoint/2010/main" val="26205323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Injection</a:t>
            </a:r>
          </a:p>
        </p:txBody>
      </p:sp>
      <p:sp>
        <p:nvSpPr>
          <p:cNvPr id="4" name="Content Placeholder 3"/>
          <p:cNvSpPr>
            <a:spLocks noGrp="1"/>
          </p:cNvSpPr>
          <p:nvPr>
            <p:ph sz="quarter" idx="13"/>
          </p:nvPr>
        </p:nvSpPr>
        <p:spPr/>
        <p:txBody>
          <a:bodyPr>
            <a:normAutofit lnSpcReduction="10000"/>
          </a:bodyPr>
          <a:lstStyle/>
          <a:p>
            <a:r>
              <a:rPr lang="en-US" dirty="0"/>
              <a:t>Using user input fields for evil.</a:t>
            </a:r>
          </a:p>
        </p:txBody>
      </p:sp>
      <p:sp>
        <p:nvSpPr>
          <p:cNvPr id="6" name="Content Placeholder 5"/>
          <p:cNvSpPr>
            <a:spLocks noGrp="1"/>
          </p:cNvSpPr>
          <p:nvPr>
            <p:ph idx="1"/>
          </p:nvPr>
        </p:nvSpPr>
        <p:spPr/>
        <p:txBody>
          <a:bodyPr/>
          <a:lstStyle/>
          <a:p>
            <a:r>
              <a:rPr lang="en-US" dirty="0"/>
              <a:t>There are two ways to protect against such attacks: </a:t>
            </a:r>
          </a:p>
          <a:p>
            <a:pPr marL="342900" indent="-342900">
              <a:buFont typeface="Arial"/>
              <a:buChar char="•"/>
            </a:pPr>
            <a:r>
              <a:rPr lang="en-US" dirty="0"/>
              <a:t>sanitize user input, and</a:t>
            </a:r>
          </a:p>
          <a:p>
            <a:pPr marL="342900" indent="-342900">
              <a:buFont typeface="Arial"/>
              <a:buChar char="•"/>
            </a:pPr>
            <a:r>
              <a:rPr lang="en-US" dirty="0"/>
              <a:t>apply the least privileges possible for the application’s database user.</a:t>
            </a:r>
          </a:p>
        </p:txBody>
      </p:sp>
    </p:spTree>
    <p:extLst>
      <p:ext uri="{BB962C8B-B14F-4D97-AF65-F5344CB8AC3E}">
        <p14:creationId xmlns:p14="http://schemas.microsoft.com/office/powerpoint/2010/main" val="42175310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Site Scripting</a:t>
            </a:r>
          </a:p>
        </p:txBody>
      </p:sp>
      <p:sp>
        <p:nvSpPr>
          <p:cNvPr id="4" name="Content Placeholder 3"/>
          <p:cNvSpPr>
            <a:spLocks noGrp="1"/>
          </p:cNvSpPr>
          <p:nvPr>
            <p:ph sz="quarter" idx="13"/>
          </p:nvPr>
        </p:nvSpPr>
        <p:spPr/>
        <p:txBody>
          <a:bodyPr>
            <a:normAutofit lnSpcReduction="10000"/>
          </a:bodyPr>
          <a:lstStyle/>
          <a:p>
            <a:r>
              <a:rPr lang="en-US" dirty="0"/>
              <a:t>XSS</a:t>
            </a:r>
          </a:p>
        </p:txBody>
      </p:sp>
      <p:sp>
        <p:nvSpPr>
          <p:cNvPr id="6" name="Content Placeholder 5"/>
          <p:cNvSpPr>
            <a:spLocks noGrp="1"/>
          </p:cNvSpPr>
          <p:nvPr>
            <p:ph idx="1"/>
          </p:nvPr>
        </p:nvSpPr>
        <p:spPr/>
        <p:txBody>
          <a:bodyPr>
            <a:normAutofit/>
          </a:bodyPr>
          <a:lstStyle/>
          <a:p>
            <a:r>
              <a:rPr lang="en-US" dirty="0"/>
              <a:t>In the original formulation for these type of attacks, a malicious user would get a script onto a page and that script would then send data through AJAX to a malicious party, hosted at another domain (hence the </a:t>
            </a:r>
            <a:r>
              <a:rPr lang="en-US" b="1" dirty="0"/>
              <a:t>cross</a:t>
            </a:r>
            <a:r>
              <a:rPr lang="en-US" dirty="0"/>
              <a:t>, in XSS). </a:t>
            </a:r>
          </a:p>
          <a:p>
            <a:r>
              <a:rPr lang="en-US" dirty="0"/>
              <a:t>There are two main categories of XSS vulnerability: </a:t>
            </a:r>
          </a:p>
          <a:p>
            <a:pPr marL="342900" indent="-342900">
              <a:buFont typeface="Arial"/>
              <a:buChar char="•"/>
            </a:pPr>
            <a:r>
              <a:rPr lang="en-US" b="1" dirty="0"/>
              <a:t>Reflected XSS </a:t>
            </a:r>
          </a:p>
          <a:p>
            <a:pPr marL="342900" indent="-342900">
              <a:buFont typeface="Arial"/>
              <a:buChar char="•"/>
            </a:pPr>
            <a:r>
              <a:rPr lang="en-US" b="1" dirty="0"/>
              <a:t>Stored XSS</a:t>
            </a:r>
            <a:r>
              <a:rPr lang="en-US" dirty="0"/>
              <a:t>.</a:t>
            </a:r>
          </a:p>
        </p:txBody>
      </p:sp>
    </p:spTree>
    <p:extLst>
      <p:ext uri="{BB962C8B-B14F-4D97-AF65-F5344CB8AC3E}">
        <p14:creationId xmlns:p14="http://schemas.microsoft.com/office/powerpoint/2010/main" val="42731991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Reflected XSS</a:t>
            </a:r>
          </a:p>
        </p:txBody>
      </p:sp>
      <p:sp>
        <p:nvSpPr>
          <p:cNvPr id="4" name="Content Placeholder 3"/>
          <p:cNvSpPr>
            <a:spLocks noGrp="1"/>
          </p:cNvSpPr>
          <p:nvPr>
            <p:ph sz="quarter" idx="13"/>
          </p:nvPr>
        </p:nvSpPr>
        <p:spPr/>
        <p:txBody>
          <a:bodyPr>
            <a:normAutofit lnSpcReduction="10000"/>
          </a:bodyPr>
          <a:lstStyle/>
          <a:p>
            <a:r>
              <a:rPr lang="en-US" dirty="0"/>
              <a:t>XSS</a:t>
            </a:r>
          </a:p>
        </p:txBody>
      </p:sp>
      <p:sp>
        <p:nvSpPr>
          <p:cNvPr id="6" name="Content Placeholder 5"/>
          <p:cNvSpPr>
            <a:spLocks noGrp="1"/>
          </p:cNvSpPr>
          <p:nvPr>
            <p:ph idx="1"/>
          </p:nvPr>
        </p:nvSpPr>
        <p:spPr/>
        <p:txBody>
          <a:bodyPr>
            <a:normAutofit/>
          </a:bodyPr>
          <a:lstStyle/>
          <a:p>
            <a:r>
              <a:rPr lang="en-US" b="1" dirty="0"/>
              <a:t>Reflected XSS </a:t>
            </a:r>
            <a:r>
              <a:rPr lang="en-US" dirty="0"/>
              <a:t>(also known as </a:t>
            </a:r>
            <a:r>
              <a:rPr lang="en-US" dirty="0" err="1"/>
              <a:t>nonpersistent</a:t>
            </a:r>
            <a:r>
              <a:rPr lang="en-US" dirty="0"/>
              <a:t> XSS) are attacks that send malicious content to the server, so that in the server response, the malicious content is embedded.</a:t>
            </a:r>
          </a:p>
          <a:p>
            <a:r>
              <a:rPr lang="en-US" dirty="0"/>
              <a:t>Consider a login page that outputs a welcome message to the user, based on a GET parameter.</a:t>
            </a:r>
          </a:p>
          <a:p>
            <a:r>
              <a:rPr lang="en-US" dirty="0"/>
              <a:t>A malicious user could try to put JavaScript into the page by typing the URL:</a:t>
            </a:r>
          </a:p>
          <a:p>
            <a:r>
              <a:rPr lang="en-US" dirty="0" err="1"/>
              <a:t>index.php?User</a:t>
            </a:r>
            <a:r>
              <a:rPr lang="en-US" dirty="0"/>
              <a:t>=</a:t>
            </a:r>
            <a:r>
              <a:rPr lang="en-US" dirty="0">
                <a:solidFill>
                  <a:srgbClr val="CE2933"/>
                </a:solidFill>
              </a:rPr>
              <a:t>&lt;script&gt;alert("bad");&lt;script&gt;</a:t>
            </a:r>
          </a:p>
        </p:txBody>
      </p:sp>
    </p:spTree>
    <p:extLst>
      <p:ext uri="{BB962C8B-B14F-4D97-AF65-F5344CB8AC3E}">
        <p14:creationId xmlns:p14="http://schemas.microsoft.com/office/powerpoint/2010/main" val="42836777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Reflected XSS</a:t>
            </a:r>
          </a:p>
        </p:txBody>
      </p:sp>
      <p:sp>
        <p:nvSpPr>
          <p:cNvPr id="4" name="Content Placeholder 3"/>
          <p:cNvSpPr>
            <a:spLocks noGrp="1"/>
          </p:cNvSpPr>
          <p:nvPr>
            <p:ph sz="quarter" idx="13"/>
          </p:nvPr>
        </p:nvSpPr>
        <p:spPr/>
        <p:txBody>
          <a:bodyPr>
            <a:normAutofit lnSpcReduction="10000"/>
          </a:bodyPr>
          <a:lstStyle/>
          <a:p>
            <a:r>
              <a:rPr lang="en-US" dirty="0"/>
              <a:t>XSS</a:t>
            </a:r>
          </a:p>
        </p:txBody>
      </p:sp>
      <p:pic>
        <p:nvPicPr>
          <p:cNvPr id="7" name="Content Placeholder 6" descr="4071516020.eps.png"/>
          <p:cNvPicPr>
            <a:picLocks noGrp="1" noChangeAspect="1"/>
          </p:cNvPicPr>
          <p:nvPr>
            <p:ph idx="1"/>
          </p:nvPr>
        </p:nvPicPr>
        <p:blipFill>
          <a:blip r:embed="rId2">
            <a:extLst>
              <a:ext uri="{28A0092B-C50C-407E-A947-70E740481C1C}">
                <a14:useLocalDpi xmlns:a14="http://schemas.microsoft.com/office/drawing/2010/main" val="0"/>
              </a:ext>
            </a:extLst>
          </a:blip>
          <a:srcRect l="-20296" r="-20296"/>
          <a:stretch>
            <a:fillRect/>
          </a:stretch>
        </p:blipFill>
        <p:spPr>
          <a:xfrm>
            <a:off x="152400" y="1371600"/>
            <a:ext cx="7239000" cy="5118649"/>
          </a:xfrm>
        </p:spPr>
      </p:pic>
    </p:spTree>
    <p:extLst>
      <p:ext uri="{BB962C8B-B14F-4D97-AF65-F5344CB8AC3E}">
        <p14:creationId xmlns:p14="http://schemas.microsoft.com/office/powerpoint/2010/main" val="32042057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Stored XSS</a:t>
            </a:r>
          </a:p>
        </p:txBody>
      </p:sp>
      <p:sp>
        <p:nvSpPr>
          <p:cNvPr id="4" name="Content Placeholder 3"/>
          <p:cNvSpPr>
            <a:spLocks noGrp="1"/>
          </p:cNvSpPr>
          <p:nvPr>
            <p:ph sz="quarter" idx="13"/>
          </p:nvPr>
        </p:nvSpPr>
        <p:spPr/>
        <p:txBody>
          <a:bodyPr>
            <a:normAutofit lnSpcReduction="10000"/>
          </a:bodyPr>
          <a:lstStyle/>
          <a:p>
            <a:r>
              <a:rPr lang="en-US" dirty="0"/>
              <a:t>Another XSS attack</a:t>
            </a:r>
          </a:p>
        </p:txBody>
      </p:sp>
      <p:sp>
        <p:nvSpPr>
          <p:cNvPr id="3" name="Content Placeholder 2"/>
          <p:cNvSpPr>
            <a:spLocks noGrp="1"/>
          </p:cNvSpPr>
          <p:nvPr>
            <p:ph idx="1"/>
          </p:nvPr>
        </p:nvSpPr>
        <p:spPr/>
        <p:txBody>
          <a:bodyPr/>
          <a:lstStyle/>
          <a:p>
            <a:r>
              <a:rPr lang="en-US" b="1" dirty="0"/>
              <a:t>Stored XSS </a:t>
            </a:r>
            <a:r>
              <a:rPr lang="en-US" dirty="0"/>
              <a:t>(also known as persistent XSS) is even more dangerous, because the attack can impact every user that visits the site.</a:t>
            </a:r>
          </a:p>
          <a:p>
            <a:r>
              <a:rPr lang="en-US" dirty="0"/>
              <a:t>Consider a site where users can add comments to existing blog posts. A malicious user could enter a comment that includes malicious JavaScript</a:t>
            </a:r>
          </a:p>
          <a:p>
            <a:r>
              <a:rPr lang="en-US" dirty="0"/>
              <a:t>The next time anyone logs in, their session cookie can be stolen.</a:t>
            </a:r>
          </a:p>
        </p:txBody>
      </p:sp>
    </p:spTree>
    <p:extLst>
      <p:ext uri="{BB962C8B-B14F-4D97-AF65-F5344CB8AC3E}">
        <p14:creationId xmlns:p14="http://schemas.microsoft.com/office/powerpoint/2010/main" val="8777291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Stored XSS</a:t>
            </a:r>
          </a:p>
        </p:txBody>
      </p:sp>
      <p:sp>
        <p:nvSpPr>
          <p:cNvPr id="4" name="Content Placeholder 3"/>
          <p:cNvSpPr>
            <a:spLocks noGrp="1"/>
          </p:cNvSpPr>
          <p:nvPr>
            <p:ph sz="quarter" idx="13"/>
          </p:nvPr>
        </p:nvSpPr>
        <p:spPr/>
        <p:txBody>
          <a:bodyPr>
            <a:normAutofit lnSpcReduction="10000"/>
          </a:bodyPr>
          <a:lstStyle/>
          <a:p>
            <a:r>
              <a:rPr lang="en-US" dirty="0"/>
              <a:t>Another XSS attack</a:t>
            </a:r>
          </a:p>
        </p:txBody>
      </p:sp>
      <p:pic>
        <p:nvPicPr>
          <p:cNvPr id="6" name="Content Placeholder 5" descr="4071516021.eps.png"/>
          <p:cNvPicPr>
            <a:picLocks noGrp="1" noChangeAspect="1"/>
          </p:cNvPicPr>
          <p:nvPr>
            <p:ph idx="1"/>
          </p:nvPr>
        </p:nvPicPr>
        <p:blipFill>
          <a:blip r:embed="rId2">
            <a:extLst>
              <a:ext uri="{28A0092B-C50C-407E-A947-70E740481C1C}">
                <a14:useLocalDpi xmlns:a14="http://schemas.microsoft.com/office/drawing/2010/main" val="0"/>
              </a:ext>
            </a:extLst>
          </a:blip>
          <a:srcRect l="-19233" r="-19233"/>
          <a:stretch>
            <a:fillRect/>
          </a:stretch>
        </p:blipFill>
        <p:spPr>
          <a:xfrm>
            <a:off x="-76200" y="1219200"/>
            <a:ext cx="7315200" cy="5172530"/>
          </a:xfrm>
        </p:spPr>
      </p:pic>
    </p:spTree>
    <p:extLst>
      <p:ext uri="{BB962C8B-B14F-4D97-AF65-F5344CB8AC3E}">
        <p14:creationId xmlns:p14="http://schemas.microsoft.com/office/powerpoint/2010/main" val="222949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Thwarting XSS</a:t>
            </a:r>
          </a:p>
        </p:txBody>
      </p:sp>
      <p:sp>
        <p:nvSpPr>
          <p:cNvPr id="4" name="Content Placeholder 3"/>
          <p:cNvSpPr>
            <a:spLocks noGrp="1"/>
          </p:cNvSpPr>
          <p:nvPr>
            <p:ph sz="quarter" idx="13"/>
          </p:nvPr>
        </p:nvSpPr>
        <p:spPr/>
        <p:txBody>
          <a:bodyPr>
            <a:normAutofit lnSpcReduction="10000"/>
          </a:bodyPr>
          <a:lstStyle/>
          <a:p>
            <a:r>
              <a:rPr lang="en-US" dirty="0"/>
              <a:t>Filter User Input</a:t>
            </a:r>
          </a:p>
        </p:txBody>
      </p:sp>
      <p:sp>
        <p:nvSpPr>
          <p:cNvPr id="3" name="Content Placeholder 2"/>
          <p:cNvSpPr>
            <a:spLocks noGrp="1"/>
          </p:cNvSpPr>
          <p:nvPr>
            <p:ph idx="1"/>
          </p:nvPr>
        </p:nvSpPr>
        <p:spPr/>
        <p:txBody>
          <a:bodyPr>
            <a:normAutofit/>
          </a:bodyPr>
          <a:lstStyle/>
          <a:p>
            <a:pPr marL="342900" indent="-342900">
              <a:buFont typeface="Arial"/>
              <a:buChar char="•"/>
            </a:pPr>
            <a:r>
              <a:rPr lang="en-US" dirty="0" err="1"/>
              <a:t>strip_tags</a:t>
            </a:r>
            <a:r>
              <a:rPr lang="en-US" dirty="0"/>
              <a:t>() removes all the HTML tags</a:t>
            </a:r>
          </a:p>
          <a:p>
            <a:r>
              <a:rPr lang="en-US" dirty="0"/>
              <a:t>But hackers are sophisticated, so libraries such as </a:t>
            </a:r>
            <a:r>
              <a:rPr lang="en-US" dirty="0" err="1"/>
              <a:t>HTMLPurifier</a:t>
            </a:r>
            <a:r>
              <a:rPr lang="en-US" dirty="0"/>
              <a:t> or HTML sanitizer from Google allows you to easily remove a wide range of dangerous characters that could be used as part of an XSS attack</a:t>
            </a:r>
          </a:p>
          <a:p>
            <a:r>
              <a:rPr lang="en-US" b="1" dirty="0"/>
              <a:t>$user= $_POST['</a:t>
            </a:r>
            <a:r>
              <a:rPr lang="en-US" b="1" dirty="0" err="1"/>
              <a:t>uname</a:t>
            </a:r>
            <a:r>
              <a:rPr lang="en-US" b="1" dirty="0"/>
              <a:t>'];</a:t>
            </a:r>
            <a:br>
              <a:rPr lang="en-US" b="1" dirty="0"/>
            </a:br>
            <a:r>
              <a:rPr lang="en-US" b="1" dirty="0"/>
              <a:t>$purifier = new </a:t>
            </a:r>
            <a:r>
              <a:rPr lang="en-US" b="1" dirty="0" err="1">
                <a:solidFill>
                  <a:srgbClr val="CE2933"/>
                </a:solidFill>
              </a:rPr>
              <a:t>HTMLPurifier</a:t>
            </a:r>
            <a:r>
              <a:rPr lang="en-US" b="1" dirty="0"/>
              <a:t>();</a:t>
            </a:r>
            <a:br>
              <a:rPr lang="en-US" b="1" dirty="0"/>
            </a:br>
            <a:r>
              <a:rPr lang="en-US" b="1" dirty="0"/>
              <a:t>$</a:t>
            </a:r>
            <a:r>
              <a:rPr lang="en-US" b="1" dirty="0" err="1"/>
              <a:t>clean_user</a:t>
            </a:r>
            <a:r>
              <a:rPr lang="en-US" b="1" dirty="0"/>
              <a:t> = $purifier-&gt;</a:t>
            </a:r>
            <a:r>
              <a:rPr lang="en-US" b="1" dirty="0">
                <a:solidFill>
                  <a:srgbClr val="CE2933"/>
                </a:solidFill>
              </a:rPr>
              <a:t>purify</a:t>
            </a:r>
            <a:r>
              <a:rPr lang="en-US" b="1" dirty="0"/>
              <a:t>($user);</a:t>
            </a:r>
          </a:p>
        </p:txBody>
      </p:sp>
    </p:spTree>
    <p:extLst>
      <p:ext uri="{BB962C8B-B14F-4D97-AF65-F5344CB8AC3E}">
        <p14:creationId xmlns:p14="http://schemas.microsoft.com/office/powerpoint/2010/main" val="35268860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Thwarting XSS</a:t>
            </a:r>
          </a:p>
        </p:txBody>
      </p:sp>
      <p:sp>
        <p:nvSpPr>
          <p:cNvPr id="4" name="Content Placeholder 3"/>
          <p:cNvSpPr>
            <a:spLocks noGrp="1"/>
          </p:cNvSpPr>
          <p:nvPr>
            <p:ph sz="quarter" idx="13"/>
          </p:nvPr>
        </p:nvSpPr>
        <p:spPr/>
        <p:txBody>
          <a:bodyPr>
            <a:normAutofit lnSpcReduction="10000"/>
          </a:bodyPr>
          <a:lstStyle/>
          <a:p>
            <a:r>
              <a:rPr lang="en-US" dirty="0"/>
              <a:t>Escape Dangerous content</a:t>
            </a:r>
          </a:p>
        </p:txBody>
      </p:sp>
      <p:sp>
        <p:nvSpPr>
          <p:cNvPr id="3" name="Content Placeholder 2"/>
          <p:cNvSpPr>
            <a:spLocks noGrp="1"/>
          </p:cNvSpPr>
          <p:nvPr>
            <p:ph idx="1"/>
          </p:nvPr>
        </p:nvSpPr>
        <p:spPr>
          <a:xfrm>
            <a:off x="914400" y="1646237"/>
            <a:ext cx="7010400" cy="4525963"/>
          </a:xfrm>
        </p:spPr>
        <p:txBody>
          <a:bodyPr>
            <a:normAutofit lnSpcReduction="10000"/>
          </a:bodyPr>
          <a:lstStyle/>
          <a:p>
            <a:r>
              <a:rPr lang="en-US" dirty="0"/>
              <a:t>You may recall HTML escape codes allow characters to be encoded as a code, preceded by &amp;, and ending with a semicolon (e.g., &lt; can be encoded as &amp;</a:t>
            </a:r>
            <a:r>
              <a:rPr lang="en-US" dirty="0" err="1"/>
              <a:t>lt</a:t>
            </a:r>
            <a:r>
              <a:rPr lang="en-US" dirty="0"/>
              <a:t>;).</a:t>
            </a:r>
          </a:p>
          <a:p>
            <a:r>
              <a:rPr lang="en-US" dirty="0"/>
              <a:t>if you escape the malicious script before sending users would receive the following:</a:t>
            </a:r>
          </a:p>
          <a:p>
            <a:r>
              <a:rPr lang="en-US" b="1" dirty="0">
                <a:solidFill>
                  <a:srgbClr val="CE2933"/>
                </a:solidFill>
              </a:rPr>
              <a:t>&amp;</a:t>
            </a:r>
            <a:r>
              <a:rPr lang="en-US" b="1" dirty="0" err="1">
                <a:solidFill>
                  <a:srgbClr val="CE2933"/>
                </a:solidFill>
              </a:rPr>
              <a:t>lt;</a:t>
            </a:r>
            <a:r>
              <a:rPr lang="en-US" b="1" dirty="0" err="1"/>
              <a:t>script</a:t>
            </a:r>
            <a:r>
              <a:rPr lang="en-US" b="1" dirty="0" err="1">
                <a:solidFill>
                  <a:srgbClr val="CE2933"/>
                </a:solidFill>
              </a:rPr>
              <a:t>&amp;gt;</a:t>
            </a:r>
            <a:r>
              <a:rPr lang="en-US" b="1" dirty="0" err="1"/>
              <a:t>alert</a:t>
            </a:r>
            <a:r>
              <a:rPr lang="en-US" b="1" dirty="0"/>
              <a:t>(</a:t>
            </a:r>
            <a:r>
              <a:rPr lang="en-US" b="1" dirty="0">
                <a:solidFill>
                  <a:srgbClr val="CE2933"/>
                </a:solidFill>
              </a:rPr>
              <a:t>&amp;</a:t>
            </a:r>
            <a:r>
              <a:rPr lang="en-US" b="1" dirty="0" err="1">
                <a:solidFill>
                  <a:srgbClr val="CE2933"/>
                </a:solidFill>
              </a:rPr>
              <a:t>quot;</a:t>
            </a:r>
            <a:r>
              <a:rPr lang="en-US" b="1" dirty="0" err="1"/>
              <a:t>hello</a:t>
            </a:r>
            <a:r>
              <a:rPr lang="en-US" b="1" dirty="0" err="1">
                <a:solidFill>
                  <a:srgbClr val="CE2933"/>
                </a:solidFill>
              </a:rPr>
              <a:t>&amp;quot</a:t>
            </a:r>
            <a:r>
              <a:rPr lang="en-US" b="1" dirty="0">
                <a:solidFill>
                  <a:srgbClr val="CE2933"/>
                </a:solidFill>
              </a:rPr>
              <a:t>;</a:t>
            </a:r>
            <a:r>
              <a:rPr lang="en-US" b="1" dirty="0"/>
              <a:t>);</a:t>
            </a:r>
            <a:r>
              <a:rPr lang="en-US" b="1" dirty="0">
                <a:solidFill>
                  <a:srgbClr val="CE2933"/>
                </a:solidFill>
              </a:rPr>
              <a:t>&amp;</a:t>
            </a:r>
            <a:r>
              <a:rPr lang="en-US" b="1" dirty="0" err="1">
                <a:solidFill>
                  <a:srgbClr val="CE2933"/>
                </a:solidFill>
              </a:rPr>
              <a:t>lt</a:t>
            </a:r>
            <a:r>
              <a:rPr lang="en-US" b="1" dirty="0">
                <a:solidFill>
                  <a:srgbClr val="CE2933"/>
                </a:solidFill>
              </a:rPr>
              <a:t>;</a:t>
            </a:r>
            <a:r>
              <a:rPr lang="en-US" b="1" dirty="0"/>
              <a:t>/</a:t>
            </a:r>
            <a:r>
              <a:rPr lang="en-US" b="1" dirty="0" err="1"/>
              <a:t>script</a:t>
            </a:r>
            <a:r>
              <a:rPr lang="en-US" b="1" dirty="0" err="1">
                <a:solidFill>
                  <a:srgbClr val="CE2933"/>
                </a:solidFill>
              </a:rPr>
              <a:t>&amp;gt</a:t>
            </a:r>
            <a:r>
              <a:rPr lang="en-US" b="1" dirty="0">
                <a:solidFill>
                  <a:srgbClr val="CE2933"/>
                </a:solidFill>
              </a:rPr>
              <a:t>;</a:t>
            </a:r>
          </a:p>
          <a:p>
            <a:r>
              <a:rPr lang="en-US" dirty="0"/>
              <a:t>Which does not get interpreted as JavaScript.</a:t>
            </a:r>
          </a:p>
          <a:p>
            <a:r>
              <a:rPr lang="en-US" dirty="0"/>
              <a:t>The trick is not to escape everything. Only escape output that originated as user input since that could be a potential XSS attack vector (normally, that’s the content pulled from the database).</a:t>
            </a:r>
          </a:p>
        </p:txBody>
      </p:sp>
    </p:spTree>
    <p:extLst>
      <p:ext uri="{BB962C8B-B14F-4D97-AF65-F5344CB8AC3E}">
        <p14:creationId xmlns:p14="http://schemas.microsoft.com/office/powerpoint/2010/main" val="3373748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Risk Assessment and </a:t>
            </a:r>
            <a:r>
              <a:rPr lang="en-US" dirty="0" err="1"/>
              <a:t>Mangement</a:t>
            </a:r>
            <a:endParaRPr lang="en-US" dirty="0"/>
          </a:p>
        </p:txBody>
      </p:sp>
      <p:sp>
        <p:nvSpPr>
          <p:cNvPr id="3" name="Content Placeholder 2"/>
          <p:cNvSpPr>
            <a:spLocks noGrp="1"/>
          </p:cNvSpPr>
          <p:nvPr>
            <p:ph idx="1"/>
          </p:nvPr>
        </p:nvSpPr>
        <p:spPr/>
        <p:txBody>
          <a:bodyPr>
            <a:normAutofit/>
          </a:bodyPr>
          <a:lstStyle/>
          <a:p>
            <a:r>
              <a:rPr lang="en-US" dirty="0"/>
              <a:t>Risk assessment uses the concepts of </a:t>
            </a:r>
          </a:p>
          <a:p>
            <a:pPr marL="342900" indent="-342900">
              <a:buFont typeface="Arial"/>
              <a:buChar char="•"/>
            </a:pPr>
            <a:r>
              <a:rPr lang="en-US" i="1" dirty="0"/>
              <a:t>actors</a:t>
            </a:r>
            <a:r>
              <a:rPr lang="en-US" dirty="0"/>
              <a:t>, </a:t>
            </a:r>
          </a:p>
          <a:p>
            <a:pPr marL="342900" indent="-342900">
              <a:buFont typeface="Arial"/>
              <a:buChar char="•"/>
            </a:pPr>
            <a:r>
              <a:rPr lang="en-US" i="1" dirty="0"/>
              <a:t>impacts</a:t>
            </a:r>
            <a:r>
              <a:rPr lang="en-US" dirty="0"/>
              <a:t>, </a:t>
            </a:r>
          </a:p>
          <a:p>
            <a:pPr marL="342900" indent="-342900">
              <a:buFont typeface="Arial"/>
              <a:buChar char="•"/>
            </a:pPr>
            <a:r>
              <a:rPr lang="en-US" i="1" dirty="0"/>
              <a:t>threats</a:t>
            </a:r>
            <a:r>
              <a:rPr lang="en-US" dirty="0"/>
              <a:t>, and</a:t>
            </a:r>
          </a:p>
          <a:p>
            <a:pPr marL="342900" indent="-342900">
              <a:buFont typeface="Arial"/>
              <a:buChar char="•"/>
            </a:pPr>
            <a:r>
              <a:rPr lang="en-US" dirty="0"/>
              <a:t> </a:t>
            </a:r>
            <a:r>
              <a:rPr lang="en-US" i="1" dirty="0"/>
              <a:t>vulnerabilities</a:t>
            </a:r>
            <a:r>
              <a:rPr lang="en-US" dirty="0"/>
              <a:t> </a:t>
            </a:r>
          </a:p>
          <a:p>
            <a:r>
              <a:rPr lang="en-US" dirty="0"/>
              <a:t>to determine where to invest in defensive countermeasures.</a:t>
            </a:r>
          </a:p>
          <a:p>
            <a:endParaRPr lang="en-US" dirty="0"/>
          </a:p>
        </p:txBody>
      </p:sp>
    </p:spTree>
    <p:extLst>
      <p:ext uri="{BB962C8B-B14F-4D97-AF65-F5344CB8AC3E}">
        <p14:creationId xmlns:p14="http://schemas.microsoft.com/office/powerpoint/2010/main" val="17628106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Insecure Direct Object Reference</a:t>
            </a:r>
          </a:p>
        </p:txBody>
      </p:sp>
      <p:sp>
        <p:nvSpPr>
          <p:cNvPr id="5" name="Content Placeholder 4"/>
          <p:cNvSpPr>
            <a:spLocks noGrp="1"/>
          </p:cNvSpPr>
          <p:nvPr>
            <p:ph sz="quarter" idx="13"/>
          </p:nvPr>
        </p:nvSpPr>
        <p:spPr/>
        <p:txBody>
          <a:bodyPr>
            <a:normAutofit lnSpcReduction="10000"/>
          </a:bodyPr>
          <a:lstStyle/>
          <a:p>
            <a:endParaRPr lang="en-US"/>
          </a:p>
        </p:txBody>
      </p:sp>
      <p:sp>
        <p:nvSpPr>
          <p:cNvPr id="6" name="Content Placeholder 5"/>
          <p:cNvSpPr>
            <a:spLocks noGrp="1"/>
          </p:cNvSpPr>
          <p:nvPr>
            <p:ph idx="1"/>
          </p:nvPr>
        </p:nvSpPr>
        <p:spPr/>
        <p:txBody>
          <a:bodyPr>
            <a:normAutofit/>
          </a:bodyPr>
          <a:lstStyle/>
          <a:p>
            <a:r>
              <a:rPr lang="en-US" dirty="0"/>
              <a:t>An </a:t>
            </a:r>
            <a:r>
              <a:rPr lang="en-US" b="1" dirty="0"/>
              <a:t>insecure direct object reference </a:t>
            </a:r>
            <a:r>
              <a:rPr lang="en-US" dirty="0"/>
              <a:t>is a fancy name for when some internal value is exposed to the user, and attackers can then manipulate these internal keys to gain access to things they should not have access to.</a:t>
            </a:r>
          </a:p>
          <a:p>
            <a:r>
              <a:rPr lang="en-US" dirty="0"/>
              <a:t>For instance, if a user can determine that his or her uploaded photos are stored sequentially as </a:t>
            </a:r>
            <a:r>
              <a:rPr lang="en-US" b="1" dirty="0"/>
              <a:t>/images/99/1.jpg</a:t>
            </a:r>
            <a:r>
              <a:rPr lang="en-US" dirty="0"/>
              <a:t>, </a:t>
            </a:r>
            <a:r>
              <a:rPr lang="en-US" b="1" dirty="0"/>
              <a:t>/images/99/2.jpg</a:t>
            </a:r>
            <a:r>
              <a:rPr lang="en-US" dirty="0"/>
              <a:t>, . . . , they might try to access images of other users by requesting</a:t>
            </a:r>
          </a:p>
          <a:p>
            <a:r>
              <a:rPr lang="da-DK" b="1" dirty="0"/>
              <a:t>/images/101/1.jpg</a:t>
            </a:r>
            <a:r>
              <a:rPr lang="da-DK" dirty="0"/>
              <a:t>.</a:t>
            </a:r>
            <a:endParaRPr lang="en-US" dirty="0"/>
          </a:p>
        </p:txBody>
      </p:sp>
    </p:spTree>
    <p:extLst>
      <p:ext uri="{BB962C8B-B14F-4D97-AF65-F5344CB8AC3E}">
        <p14:creationId xmlns:p14="http://schemas.microsoft.com/office/powerpoint/2010/main" val="39957918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Insecure Direct Object Reference</a:t>
            </a:r>
          </a:p>
        </p:txBody>
      </p:sp>
      <p:sp>
        <p:nvSpPr>
          <p:cNvPr id="5" name="Content Placeholder 4"/>
          <p:cNvSpPr>
            <a:spLocks noGrp="1"/>
          </p:cNvSpPr>
          <p:nvPr>
            <p:ph sz="quarter" idx="13"/>
          </p:nvPr>
        </p:nvSpPr>
        <p:spPr/>
        <p:txBody>
          <a:bodyPr>
            <a:normAutofit lnSpcReduction="10000"/>
          </a:bodyPr>
          <a:lstStyle/>
          <a:p>
            <a:endParaRPr lang="en-US"/>
          </a:p>
        </p:txBody>
      </p:sp>
      <p:sp>
        <p:nvSpPr>
          <p:cNvPr id="6" name="Content Placeholder 5"/>
          <p:cNvSpPr>
            <a:spLocks noGrp="1"/>
          </p:cNvSpPr>
          <p:nvPr>
            <p:ph idx="1"/>
          </p:nvPr>
        </p:nvSpPr>
        <p:spPr/>
        <p:txBody>
          <a:bodyPr>
            <a:normAutofit/>
          </a:bodyPr>
          <a:lstStyle/>
          <a:p>
            <a:r>
              <a:rPr lang="en-US" dirty="0"/>
              <a:t>One strategy for protecting your site against this threat is to obfuscate URLs to use hash values rather than sequential names. For example:</a:t>
            </a:r>
          </a:p>
          <a:p>
            <a:r>
              <a:rPr lang="en-US" dirty="0"/>
              <a:t>Rather than store images as</a:t>
            </a:r>
          </a:p>
          <a:p>
            <a:pPr marL="342900" indent="-342900">
              <a:buFont typeface="Arial"/>
              <a:buChar char="•"/>
            </a:pPr>
            <a:r>
              <a:rPr lang="da-DK" dirty="0"/>
              <a:t>1.jpg, 2.jpg . . .</a:t>
            </a:r>
            <a:r>
              <a:rPr lang="en-US" dirty="0"/>
              <a:t> </a:t>
            </a:r>
          </a:p>
          <a:p>
            <a:r>
              <a:rPr lang="en-US" dirty="0"/>
              <a:t>Generate URLs like </a:t>
            </a:r>
          </a:p>
          <a:p>
            <a:pPr marL="342900" indent="-342900">
              <a:buFont typeface="Arial"/>
              <a:buChar char="•"/>
            </a:pPr>
            <a:r>
              <a:rPr lang="en-US" dirty="0"/>
              <a:t>9a76eb01c5de4362098.jpg</a:t>
            </a:r>
          </a:p>
          <a:p>
            <a:r>
              <a:rPr lang="en-US" dirty="0"/>
              <a:t>Using a one way hash.</a:t>
            </a:r>
          </a:p>
        </p:txBody>
      </p:sp>
    </p:spTree>
    <p:extLst>
      <p:ext uri="{BB962C8B-B14F-4D97-AF65-F5344CB8AC3E}">
        <p14:creationId xmlns:p14="http://schemas.microsoft.com/office/powerpoint/2010/main" val="15488229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Insecure Direct Object Reference</a:t>
            </a:r>
          </a:p>
        </p:txBody>
      </p:sp>
      <p:sp>
        <p:nvSpPr>
          <p:cNvPr id="5" name="Content Placeholder 4"/>
          <p:cNvSpPr>
            <a:spLocks noGrp="1"/>
          </p:cNvSpPr>
          <p:nvPr>
            <p:ph sz="quarter" idx="13"/>
          </p:nvPr>
        </p:nvSpPr>
        <p:spPr/>
        <p:txBody>
          <a:bodyPr>
            <a:normAutofit lnSpcReduction="10000"/>
          </a:bodyPr>
          <a:lstStyle/>
          <a:p>
            <a:endParaRPr lang="en-US"/>
          </a:p>
        </p:txBody>
      </p:sp>
      <p:sp>
        <p:nvSpPr>
          <p:cNvPr id="6" name="Content Placeholder 5"/>
          <p:cNvSpPr>
            <a:spLocks noGrp="1"/>
          </p:cNvSpPr>
          <p:nvPr>
            <p:ph idx="1"/>
          </p:nvPr>
        </p:nvSpPr>
        <p:spPr/>
        <p:txBody>
          <a:bodyPr>
            <a:normAutofit/>
          </a:bodyPr>
          <a:lstStyle/>
          <a:p>
            <a:r>
              <a:rPr lang="en-US" dirty="0"/>
              <a:t>Another technique is to route requests for file assets through PHP scripts. </a:t>
            </a:r>
          </a:p>
          <a:p>
            <a:r>
              <a:rPr lang="en-US" dirty="0"/>
              <a:t>This allows you to add an authorization check for every picture using the $_SESSION variable.</a:t>
            </a:r>
          </a:p>
        </p:txBody>
      </p:sp>
    </p:spTree>
    <p:extLst>
      <p:ext uri="{BB962C8B-B14F-4D97-AF65-F5344CB8AC3E}">
        <p14:creationId xmlns:p14="http://schemas.microsoft.com/office/powerpoint/2010/main" val="166216230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DoS</a:t>
            </a:r>
            <a:endParaRPr lang="en-US" dirty="0"/>
          </a:p>
        </p:txBody>
      </p:sp>
      <p:sp>
        <p:nvSpPr>
          <p:cNvPr id="5" name="Content Placeholder 4"/>
          <p:cNvSpPr>
            <a:spLocks noGrp="1"/>
          </p:cNvSpPr>
          <p:nvPr>
            <p:ph sz="quarter" idx="13"/>
          </p:nvPr>
        </p:nvSpPr>
        <p:spPr/>
        <p:txBody>
          <a:bodyPr>
            <a:normAutofit lnSpcReduction="10000"/>
          </a:bodyPr>
          <a:lstStyle/>
          <a:p>
            <a:r>
              <a:rPr lang="en-US" dirty="0"/>
              <a:t>Denial of Service</a:t>
            </a:r>
          </a:p>
        </p:txBody>
      </p:sp>
      <p:sp>
        <p:nvSpPr>
          <p:cNvPr id="6" name="Content Placeholder 5"/>
          <p:cNvSpPr>
            <a:spLocks noGrp="1"/>
          </p:cNvSpPr>
          <p:nvPr>
            <p:ph idx="1"/>
          </p:nvPr>
        </p:nvSpPr>
        <p:spPr/>
        <p:txBody>
          <a:bodyPr>
            <a:normAutofit/>
          </a:bodyPr>
          <a:lstStyle/>
          <a:p>
            <a:r>
              <a:rPr lang="en-US" b="1" dirty="0"/>
              <a:t>Denial of service attacks </a:t>
            </a:r>
            <a:r>
              <a:rPr lang="en-US" dirty="0"/>
              <a:t>(</a:t>
            </a:r>
            <a:r>
              <a:rPr lang="en-US" dirty="0" err="1"/>
              <a:t>DoS</a:t>
            </a:r>
            <a:r>
              <a:rPr lang="en-US" dirty="0"/>
              <a:t> attacks) are attacks that aim to overload a server with illegitimate requests in order to prevent the site from responding to legitimate ones.</a:t>
            </a:r>
          </a:p>
        </p:txBody>
      </p:sp>
      <p:pic>
        <p:nvPicPr>
          <p:cNvPr id="3" name="Picture 2" descr="4071516022.eps.png"/>
          <p:cNvPicPr>
            <a:picLocks noChangeAspect="1"/>
          </p:cNvPicPr>
          <p:nvPr/>
        </p:nvPicPr>
        <p:blipFill rotWithShape="1">
          <a:blip r:embed="rId2">
            <a:extLst>
              <a:ext uri="{28A0092B-C50C-407E-A947-70E740481C1C}">
                <a14:useLocalDpi xmlns:a14="http://schemas.microsoft.com/office/drawing/2010/main" val="0"/>
              </a:ext>
            </a:extLst>
          </a:blip>
          <a:srcRect b="65740"/>
          <a:stretch/>
        </p:blipFill>
        <p:spPr>
          <a:xfrm>
            <a:off x="1066799" y="3505200"/>
            <a:ext cx="7598577" cy="1409749"/>
          </a:xfrm>
          <a:prstGeom prst="rect">
            <a:avLst/>
          </a:prstGeom>
        </p:spPr>
      </p:pic>
    </p:spTree>
    <p:extLst>
      <p:ext uri="{BB962C8B-B14F-4D97-AF65-F5344CB8AC3E}">
        <p14:creationId xmlns:p14="http://schemas.microsoft.com/office/powerpoint/2010/main" val="13450612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DDoS</a:t>
            </a:r>
            <a:endParaRPr lang="en-US" dirty="0"/>
          </a:p>
        </p:txBody>
      </p:sp>
      <p:sp>
        <p:nvSpPr>
          <p:cNvPr id="5" name="Content Placeholder 4"/>
          <p:cNvSpPr>
            <a:spLocks noGrp="1"/>
          </p:cNvSpPr>
          <p:nvPr>
            <p:ph sz="quarter" idx="13"/>
          </p:nvPr>
        </p:nvSpPr>
        <p:spPr/>
        <p:txBody>
          <a:bodyPr>
            <a:normAutofit lnSpcReduction="10000"/>
          </a:bodyPr>
          <a:lstStyle/>
          <a:p>
            <a:r>
              <a:rPr lang="en-US" dirty="0"/>
              <a:t>Distributed Denial of Service</a:t>
            </a:r>
          </a:p>
        </p:txBody>
      </p:sp>
      <p:sp>
        <p:nvSpPr>
          <p:cNvPr id="6" name="Content Placeholder 5"/>
          <p:cNvSpPr>
            <a:spLocks noGrp="1"/>
          </p:cNvSpPr>
          <p:nvPr>
            <p:ph idx="1"/>
          </p:nvPr>
        </p:nvSpPr>
        <p:spPr/>
        <p:txBody>
          <a:bodyPr>
            <a:normAutofit/>
          </a:bodyPr>
          <a:lstStyle/>
          <a:p>
            <a:r>
              <a:rPr lang="en-US" b="1" dirty="0"/>
              <a:t>Distributed Denial of service attacks </a:t>
            </a:r>
            <a:r>
              <a:rPr lang="en-US" dirty="0"/>
              <a:t>have requests coming in from multiple machines, often as part of a bot army of infected machines under the control of a single organization or user</a:t>
            </a:r>
          </a:p>
        </p:txBody>
      </p:sp>
      <p:pic>
        <p:nvPicPr>
          <p:cNvPr id="3" name="Picture 2" descr="4071516022.eps.png"/>
          <p:cNvPicPr>
            <a:picLocks noChangeAspect="1"/>
          </p:cNvPicPr>
          <p:nvPr/>
        </p:nvPicPr>
        <p:blipFill rotWithShape="1">
          <a:blip r:embed="rId2">
            <a:extLst>
              <a:ext uri="{28A0092B-C50C-407E-A947-70E740481C1C}">
                <a14:useLocalDpi xmlns:a14="http://schemas.microsoft.com/office/drawing/2010/main" val="0"/>
              </a:ext>
            </a:extLst>
          </a:blip>
          <a:srcRect t="35975" b="-1698"/>
          <a:stretch/>
        </p:blipFill>
        <p:spPr>
          <a:xfrm>
            <a:off x="914400" y="3352800"/>
            <a:ext cx="7598577" cy="2704398"/>
          </a:xfrm>
          <a:prstGeom prst="rect">
            <a:avLst/>
          </a:prstGeom>
        </p:spPr>
      </p:pic>
    </p:spTree>
    <p:extLst>
      <p:ext uri="{BB962C8B-B14F-4D97-AF65-F5344CB8AC3E}">
        <p14:creationId xmlns:p14="http://schemas.microsoft.com/office/powerpoint/2010/main" val="30865565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DDoS</a:t>
            </a:r>
            <a:endParaRPr lang="en-US" dirty="0"/>
          </a:p>
        </p:txBody>
      </p:sp>
      <p:sp>
        <p:nvSpPr>
          <p:cNvPr id="5" name="Content Placeholder 4"/>
          <p:cNvSpPr>
            <a:spLocks noGrp="1"/>
          </p:cNvSpPr>
          <p:nvPr>
            <p:ph sz="quarter" idx="13"/>
          </p:nvPr>
        </p:nvSpPr>
        <p:spPr/>
        <p:txBody>
          <a:bodyPr>
            <a:normAutofit lnSpcReduction="10000"/>
          </a:bodyPr>
          <a:lstStyle/>
          <a:p>
            <a:r>
              <a:rPr lang="en-US" dirty="0" err="1"/>
              <a:t>Defence</a:t>
            </a:r>
            <a:endParaRPr lang="en-US" dirty="0"/>
          </a:p>
        </p:txBody>
      </p:sp>
      <p:sp>
        <p:nvSpPr>
          <p:cNvPr id="6" name="Content Placeholder 5"/>
          <p:cNvSpPr>
            <a:spLocks noGrp="1"/>
          </p:cNvSpPr>
          <p:nvPr>
            <p:ph idx="1"/>
          </p:nvPr>
        </p:nvSpPr>
        <p:spPr/>
        <p:txBody>
          <a:bodyPr>
            <a:normAutofit/>
          </a:bodyPr>
          <a:lstStyle/>
          <a:p>
            <a:r>
              <a:rPr lang="en-US" dirty="0"/>
              <a:t>Interestingly, defense against this type of attack is similar to preparation for a huge surge of traffic, that is, caching dynamic pages whenever possible, and ensuring you have the bandwidth needed to respond. </a:t>
            </a:r>
          </a:p>
          <a:p>
            <a:r>
              <a:rPr lang="en-US" dirty="0"/>
              <a:t>Unfortunately, these attacks are very difficult to counter, as illustrated by a recent attack on the </a:t>
            </a:r>
            <a:r>
              <a:rPr lang="en-US" dirty="0" err="1"/>
              <a:t>spamhaus</a:t>
            </a:r>
            <a:r>
              <a:rPr lang="en-US" dirty="0"/>
              <a:t> servers, which generated 300Gbps worth of requests</a:t>
            </a:r>
          </a:p>
        </p:txBody>
      </p:sp>
    </p:spTree>
    <p:extLst>
      <p:ext uri="{BB962C8B-B14F-4D97-AF65-F5344CB8AC3E}">
        <p14:creationId xmlns:p14="http://schemas.microsoft.com/office/powerpoint/2010/main" val="1427560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Security Misconfiguration</a:t>
            </a:r>
          </a:p>
        </p:txBody>
      </p:sp>
      <p:sp>
        <p:nvSpPr>
          <p:cNvPr id="5" name="Content Placeholder 4"/>
          <p:cNvSpPr>
            <a:spLocks noGrp="1"/>
          </p:cNvSpPr>
          <p:nvPr>
            <p:ph sz="quarter" idx="13"/>
          </p:nvPr>
        </p:nvSpPr>
        <p:spPr/>
        <p:txBody>
          <a:bodyPr>
            <a:normAutofit lnSpcReduction="10000"/>
          </a:bodyPr>
          <a:lstStyle/>
          <a:p>
            <a:r>
              <a:rPr lang="en-US" dirty="0"/>
              <a:t>That’s a wide net</a:t>
            </a:r>
          </a:p>
        </p:txBody>
      </p:sp>
      <p:sp>
        <p:nvSpPr>
          <p:cNvPr id="6" name="Content Placeholder 5"/>
          <p:cNvSpPr>
            <a:spLocks noGrp="1"/>
          </p:cNvSpPr>
          <p:nvPr>
            <p:ph idx="1"/>
          </p:nvPr>
        </p:nvSpPr>
        <p:spPr/>
        <p:txBody>
          <a:bodyPr>
            <a:normAutofit/>
          </a:bodyPr>
          <a:lstStyle/>
          <a:p>
            <a:r>
              <a:rPr lang="en-US" dirty="0"/>
              <a:t>There are many systems that can be badly configured:</a:t>
            </a:r>
          </a:p>
          <a:p>
            <a:pPr marL="342900" indent="-342900">
              <a:buFont typeface="Arial"/>
              <a:buChar char="•"/>
            </a:pPr>
            <a:r>
              <a:rPr lang="en-US" dirty="0"/>
              <a:t>Out-of-date Software</a:t>
            </a:r>
          </a:p>
          <a:p>
            <a:pPr marL="342900" indent="-342900">
              <a:buFont typeface="Arial"/>
              <a:buChar char="•"/>
            </a:pPr>
            <a:r>
              <a:rPr lang="en-US" dirty="0"/>
              <a:t>Open Mail Relays</a:t>
            </a:r>
          </a:p>
          <a:p>
            <a:pPr marL="342900" indent="-342900">
              <a:buFont typeface="Arial"/>
              <a:buChar char="•"/>
            </a:pPr>
            <a:r>
              <a:rPr lang="en-US" dirty="0"/>
              <a:t>More Input Attacks</a:t>
            </a:r>
          </a:p>
          <a:p>
            <a:pPr marL="804863" lvl="1" indent="-342900">
              <a:buFont typeface="Arial"/>
              <a:buChar char="•"/>
            </a:pPr>
            <a:r>
              <a:rPr lang="en-US" dirty="0"/>
              <a:t>Virtual Open Mail Relay</a:t>
            </a:r>
          </a:p>
          <a:p>
            <a:pPr marL="804863" lvl="1" indent="-342900">
              <a:buFont typeface="Arial"/>
              <a:buChar char="•"/>
            </a:pPr>
            <a:r>
              <a:rPr lang="en-US" dirty="0"/>
              <a:t>Arbitrary Program Execution</a:t>
            </a:r>
          </a:p>
          <a:p>
            <a:pPr marL="342900" indent="-342900">
              <a:buFont typeface="Arial"/>
              <a:buChar char="•"/>
            </a:pPr>
            <a:endParaRPr lang="en-US" dirty="0"/>
          </a:p>
        </p:txBody>
      </p:sp>
    </p:spTree>
    <p:extLst>
      <p:ext uri="{BB962C8B-B14F-4D97-AF65-F5344CB8AC3E}">
        <p14:creationId xmlns:p14="http://schemas.microsoft.com/office/powerpoint/2010/main" val="42918492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Out of Date Software</a:t>
            </a:r>
          </a:p>
        </p:txBody>
      </p:sp>
      <p:sp>
        <p:nvSpPr>
          <p:cNvPr id="5" name="Content Placeholder 4"/>
          <p:cNvSpPr>
            <a:spLocks noGrp="1"/>
          </p:cNvSpPr>
          <p:nvPr>
            <p:ph sz="quarter" idx="13"/>
          </p:nvPr>
        </p:nvSpPr>
        <p:spPr/>
        <p:txBody>
          <a:bodyPr>
            <a:normAutofit lnSpcReduction="10000"/>
          </a:bodyPr>
          <a:lstStyle/>
          <a:p>
            <a:r>
              <a:rPr lang="en-US" dirty="0"/>
              <a:t>Seems simple enough</a:t>
            </a:r>
          </a:p>
        </p:txBody>
      </p:sp>
      <p:sp>
        <p:nvSpPr>
          <p:cNvPr id="6" name="Content Placeholder 5"/>
          <p:cNvSpPr>
            <a:spLocks noGrp="1"/>
          </p:cNvSpPr>
          <p:nvPr>
            <p:ph idx="1"/>
          </p:nvPr>
        </p:nvSpPr>
        <p:spPr/>
        <p:txBody>
          <a:bodyPr>
            <a:normAutofit/>
          </a:bodyPr>
          <a:lstStyle/>
          <a:p>
            <a:r>
              <a:rPr lang="en-US" dirty="0"/>
              <a:t>Most </a:t>
            </a:r>
            <a:r>
              <a:rPr lang="en-US" dirty="0" err="1"/>
              <a:t>softwares</a:t>
            </a:r>
            <a:r>
              <a:rPr lang="en-US" dirty="0"/>
              <a:t> are regularly updated with new versions that add features, and fix bugs. </a:t>
            </a:r>
          </a:p>
          <a:p>
            <a:r>
              <a:rPr lang="en-US" dirty="0"/>
              <a:t>Sometimes these updates are not applied, either out of laziness/incompetence, or because they conflict with other software that is running on the system that is not compatible with the new version. </a:t>
            </a:r>
          </a:p>
          <a:p>
            <a:r>
              <a:rPr lang="en-US" dirty="0"/>
              <a:t>The solution is straightforward: update your software as quickly as possible.</a:t>
            </a:r>
          </a:p>
        </p:txBody>
      </p:sp>
    </p:spTree>
    <p:extLst>
      <p:ext uri="{BB962C8B-B14F-4D97-AF65-F5344CB8AC3E}">
        <p14:creationId xmlns:p14="http://schemas.microsoft.com/office/powerpoint/2010/main" val="49726511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Open Mail Relays</a:t>
            </a:r>
          </a:p>
        </p:txBody>
      </p:sp>
      <p:sp>
        <p:nvSpPr>
          <p:cNvPr id="5" name="Content Placeholder 4"/>
          <p:cNvSpPr>
            <a:spLocks noGrp="1"/>
          </p:cNvSpPr>
          <p:nvPr>
            <p:ph sz="quarter" idx="13"/>
          </p:nvPr>
        </p:nvSpPr>
        <p:spPr/>
        <p:txBody>
          <a:bodyPr>
            <a:normAutofit lnSpcReduction="10000"/>
          </a:bodyPr>
          <a:lstStyle/>
          <a:p>
            <a:r>
              <a:rPr lang="en-US" dirty="0"/>
              <a:t>Letting someone send mail as you</a:t>
            </a:r>
          </a:p>
        </p:txBody>
      </p:sp>
      <p:sp>
        <p:nvSpPr>
          <p:cNvPr id="7" name="Content Placeholder 6"/>
          <p:cNvSpPr>
            <a:spLocks noGrp="1"/>
          </p:cNvSpPr>
          <p:nvPr>
            <p:ph idx="1"/>
          </p:nvPr>
        </p:nvSpPr>
        <p:spPr/>
        <p:txBody>
          <a:bodyPr>
            <a:normAutofit lnSpcReduction="10000"/>
          </a:bodyPr>
          <a:lstStyle/>
          <a:p>
            <a:r>
              <a:rPr lang="en-US" dirty="0"/>
              <a:t>An </a:t>
            </a:r>
            <a:r>
              <a:rPr lang="en-US" b="1" dirty="0"/>
              <a:t>open mail relay </a:t>
            </a:r>
            <a:r>
              <a:rPr lang="en-US" dirty="0"/>
              <a:t>refers to any mail server that allows someone to route email through without authentication. </a:t>
            </a:r>
          </a:p>
          <a:p>
            <a:r>
              <a:rPr lang="en-US" dirty="0"/>
              <a:t>Open relays are troublesome since spammers can use your server to send their messages rather than use their own servers.</a:t>
            </a:r>
          </a:p>
          <a:p>
            <a:r>
              <a:rPr lang="en-US" dirty="0"/>
              <a:t>This means that the spam messages are sent as if the originating IP address was your own web server! If that spam is flagged at a spam agency like </a:t>
            </a:r>
            <a:r>
              <a:rPr lang="en-US" dirty="0" err="1"/>
              <a:t>spamhaus</a:t>
            </a:r>
            <a:r>
              <a:rPr lang="en-US" dirty="0"/>
              <a:t>, your mail server’s IP address will be blacklisted, and then many mail providers will block legitimate email from you.</a:t>
            </a:r>
          </a:p>
        </p:txBody>
      </p:sp>
    </p:spTree>
    <p:extLst>
      <p:ext uri="{BB962C8B-B14F-4D97-AF65-F5344CB8AC3E}">
        <p14:creationId xmlns:p14="http://schemas.microsoft.com/office/powerpoint/2010/main" val="35281868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Virtual Open Mail Relays</a:t>
            </a:r>
          </a:p>
        </p:txBody>
      </p:sp>
      <p:sp>
        <p:nvSpPr>
          <p:cNvPr id="5" name="Content Placeholder 4"/>
          <p:cNvSpPr>
            <a:spLocks noGrp="1"/>
          </p:cNvSpPr>
          <p:nvPr>
            <p:ph sz="quarter" idx="13"/>
          </p:nvPr>
        </p:nvSpPr>
        <p:spPr/>
        <p:txBody>
          <a:bodyPr>
            <a:normAutofit lnSpcReduction="10000"/>
          </a:bodyPr>
          <a:lstStyle/>
          <a:p>
            <a:r>
              <a:rPr lang="en-US" dirty="0"/>
              <a:t>Letting someone send mail as you despite a closed relay</a:t>
            </a:r>
          </a:p>
        </p:txBody>
      </p:sp>
      <p:pic>
        <p:nvPicPr>
          <p:cNvPr id="4" name="Content Placeholder 3" descr="4071516023.eps.png"/>
          <p:cNvPicPr>
            <a:picLocks noGrp="1" noChangeAspect="1"/>
          </p:cNvPicPr>
          <p:nvPr>
            <p:ph idx="1"/>
          </p:nvPr>
        </p:nvPicPr>
        <p:blipFill>
          <a:blip r:embed="rId2">
            <a:extLst>
              <a:ext uri="{28A0092B-C50C-407E-A947-70E740481C1C}">
                <a14:useLocalDpi xmlns:a14="http://schemas.microsoft.com/office/drawing/2010/main" val="0"/>
              </a:ext>
            </a:extLst>
          </a:blip>
          <a:srcRect l="-22825" r="-22825"/>
          <a:stretch>
            <a:fillRect/>
          </a:stretch>
        </p:blipFill>
        <p:spPr>
          <a:xfrm>
            <a:off x="37322" y="1295400"/>
            <a:ext cx="7315200" cy="5172528"/>
          </a:xfrm>
        </p:spPr>
      </p:pic>
    </p:spTree>
    <p:extLst>
      <p:ext uri="{BB962C8B-B14F-4D97-AF65-F5344CB8AC3E}">
        <p14:creationId xmlns:p14="http://schemas.microsoft.com/office/powerpoint/2010/main" val="1848173627"/>
      </p:ext>
    </p:extLst>
  </p:cSld>
  <p:clrMapOvr>
    <a:masterClrMapping/>
  </p:clrMapOvr>
</p:sld>
</file>

<file path=ppt/theme/theme1.xml><?xml version="1.0" encoding="utf-8"?>
<a:theme xmlns:a="http://schemas.openxmlformats.org/drawingml/2006/main" name="Presentation">
  <a:themeElements>
    <a:clrScheme name="Book Palette">
      <a:dk1>
        <a:srgbClr val="404040"/>
      </a:dk1>
      <a:lt1>
        <a:srgbClr val="F3F3E7"/>
      </a:lt1>
      <a:dk2>
        <a:srgbClr val="467082"/>
      </a:dk2>
      <a:lt2>
        <a:srgbClr val="FFFFFF"/>
      </a:lt2>
      <a:accent1>
        <a:srgbClr val="009FDA"/>
      </a:accent1>
      <a:accent2>
        <a:srgbClr val="CE2933"/>
      </a:accent2>
      <a:accent3>
        <a:srgbClr val="E6B120"/>
      </a:accent3>
      <a:accent4>
        <a:srgbClr val="467082"/>
      </a:accent4>
      <a:accent5>
        <a:srgbClr val="F3703A"/>
      </a:accent5>
      <a:accent6>
        <a:srgbClr val="00A651"/>
      </a:accent6>
      <a:hlink>
        <a:srgbClr val="7F7F7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Chapter01-PresentationDistilled</Template>
  <TotalTime>3103</TotalTime>
  <Words>5095</Words>
  <Application>Microsoft Office PowerPoint</Application>
  <PresentationFormat>On-screen Show (4:3)</PresentationFormat>
  <Paragraphs>503</Paragraphs>
  <Slides>103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103</vt:i4>
      </vt:variant>
    </vt:vector>
  </HeadingPairs>
  <TitlesOfParts>
    <vt:vector size="110" baseType="lpstr">
      <vt:lpstr>Arial</vt:lpstr>
      <vt:lpstr>Calibri</vt:lpstr>
      <vt:lpstr>Rockwell</vt:lpstr>
      <vt:lpstr>Rockwell Condensed</vt:lpstr>
      <vt:lpstr>Rockwell Extra Bold</vt:lpstr>
      <vt:lpstr>Wingdings</vt:lpstr>
      <vt:lpstr>Presentation</vt:lpstr>
      <vt:lpstr>Security</vt:lpstr>
      <vt:lpstr>Objectives</vt:lpstr>
      <vt:lpstr>Security Principles</vt:lpstr>
      <vt:lpstr>Security Overview</vt:lpstr>
      <vt:lpstr>Information Security</vt:lpstr>
      <vt:lpstr>Information Security</vt:lpstr>
      <vt:lpstr>Information Security</vt:lpstr>
      <vt:lpstr>Security Standards</vt:lpstr>
      <vt:lpstr>Risk Assessment and Mangement</vt:lpstr>
      <vt:lpstr>Actors</vt:lpstr>
      <vt:lpstr>Impact</vt:lpstr>
      <vt:lpstr>Threats</vt:lpstr>
      <vt:lpstr>Threats</vt:lpstr>
      <vt:lpstr>Vulnerabilities</vt:lpstr>
      <vt:lpstr>Assessing Risk</vt:lpstr>
      <vt:lpstr>Assessing Risk</vt:lpstr>
      <vt:lpstr>Policies</vt:lpstr>
      <vt:lpstr>Policies</vt:lpstr>
      <vt:lpstr>Business Continuity</vt:lpstr>
      <vt:lpstr>Secure By Design</vt:lpstr>
      <vt:lpstr>Secure By Design</vt:lpstr>
      <vt:lpstr>Secure By Design</vt:lpstr>
      <vt:lpstr>Secure By Design</vt:lpstr>
      <vt:lpstr>Secure By Design</vt:lpstr>
      <vt:lpstr>Secure By Design</vt:lpstr>
      <vt:lpstr>Secure By Design</vt:lpstr>
      <vt:lpstr>Social Engineering</vt:lpstr>
      <vt:lpstr>Social Engineering</vt:lpstr>
      <vt:lpstr>Security Theater</vt:lpstr>
      <vt:lpstr>Authentication</vt:lpstr>
      <vt:lpstr>Authentication</vt:lpstr>
      <vt:lpstr>Authentication Factors</vt:lpstr>
      <vt:lpstr>Authentication Factors</vt:lpstr>
      <vt:lpstr>Single Factor Authentication</vt:lpstr>
      <vt:lpstr>Multi Factor Authentication</vt:lpstr>
      <vt:lpstr>Third Party Authentication</vt:lpstr>
      <vt:lpstr>OAuth</vt:lpstr>
      <vt:lpstr>OAuth</vt:lpstr>
      <vt:lpstr>Authorization</vt:lpstr>
      <vt:lpstr>Authorization</vt:lpstr>
      <vt:lpstr>Cryptography</vt:lpstr>
      <vt:lpstr>Cryptography</vt:lpstr>
      <vt:lpstr>Cryptography</vt:lpstr>
      <vt:lpstr>Cryptography</vt:lpstr>
      <vt:lpstr>Cryptography</vt:lpstr>
      <vt:lpstr>Caesar</vt:lpstr>
      <vt:lpstr>The problem with lousy ciphers </vt:lpstr>
      <vt:lpstr>The problem with lousy ciphers </vt:lpstr>
      <vt:lpstr>Vigenère</vt:lpstr>
      <vt:lpstr>One Time Pad</vt:lpstr>
      <vt:lpstr>Modern Block Ciphers</vt:lpstr>
      <vt:lpstr>DES illustration</vt:lpstr>
      <vt:lpstr>Symmetric Key Problem</vt:lpstr>
      <vt:lpstr>Diffie-Hellman key exchange </vt:lpstr>
      <vt:lpstr>Diffie-Hellman key exchange </vt:lpstr>
      <vt:lpstr>Diffie-Hellman key exchange </vt:lpstr>
      <vt:lpstr>Diffie-Hellman key exchange </vt:lpstr>
      <vt:lpstr>Public Key Cryptography</vt:lpstr>
      <vt:lpstr>Digital Signatures</vt:lpstr>
      <vt:lpstr>Digital Signatures</vt:lpstr>
      <vt:lpstr>Hypertext Transfer Protocol Secure (HTTPS)</vt:lpstr>
      <vt:lpstr>HTTPS</vt:lpstr>
      <vt:lpstr>HTTPS</vt:lpstr>
      <vt:lpstr>HTTPS</vt:lpstr>
      <vt:lpstr>HTTPS</vt:lpstr>
      <vt:lpstr>HTTPS</vt:lpstr>
      <vt:lpstr>Security Best Practices</vt:lpstr>
      <vt:lpstr>Best Practices</vt:lpstr>
      <vt:lpstr>Secure Data Storage</vt:lpstr>
      <vt:lpstr>Data Storage</vt:lpstr>
      <vt:lpstr>Data Storage</vt:lpstr>
      <vt:lpstr>Data Storage</vt:lpstr>
      <vt:lpstr>Data Storage</vt:lpstr>
      <vt:lpstr>Data Storage</vt:lpstr>
      <vt:lpstr>Monitor Your Systems</vt:lpstr>
      <vt:lpstr>Monitor Your Systems</vt:lpstr>
      <vt:lpstr>Monitor Your Systems</vt:lpstr>
      <vt:lpstr>Monitor Your Systems</vt:lpstr>
      <vt:lpstr>Audit and Attack Thyself</vt:lpstr>
      <vt:lpstr>Common Threat Vectors</vt:lpstr>
      <vt:lpstr>SQL Injection</vt:lpstr>
      <vt:lpstr>SQL Injection</vt:lpstr>
      <vt:lpstr>Cross Site Scripting</vt:lpstr>
      <vt:lpstr>Reflected XSS</vt:lpstr>
      <vt:lpstr>Reflected XSS</vt:lpstr>
      <vt:lpstr>Stored XSS</vt:lpstr>
      <vt:lpstr>Stored XSS</vt:lpstr>
      <vt:lpstr>Thwarting XSS</vt:lpstr>
      <vt:lpstr>Thwarting XSS</vt:lpstr>
      <vt:lpstr>Insecure Direct Object Reference</vt:lpstr>
      <vt:lpstr>Insecure Direct Object Reference</vt:lpstr>
      <vt:lpstr>Insecure Direct Object Reference</vt:lpstr>
      <vt:lpstr>DoS</vt:lpstr>
      <vt:lpstr>DDoS</vt:lpstr>
      <vt:lpstr>DDoS</vt:lpstr>
      <vt:lpstr>Security Misconfiguration</vt:lpstr>
      <vt:lpstr>Out of Date Software</vt:lpstr>
      <vt:lpstr>Open Mail Relays</vt:lpstr>
      <vt:lpstr>Virtual Open Mail Relays</vt:lpstr>
      <vt:lpstr>Virtual Open Mail Relays</vt:lpstr>
      <vt:lpstr>Arbitrary Program Execution</vt:lpstr>
      <vt:lpstr>Arbitrary Program Execution</vt:lpstr>
      <vt:lpstr>What You’ve Learned</vt:lpstr>
    </vt:vector>
  </TitlesOfParts>
  <Company>Mount Royal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Ricardo Hoar</dc:creator>
  <cp:lastModifiedBy>Li Yang</cp:lastModifiedBy>
  <cp:revision>1012</cp:revision>
  <dcterms:created xsi:type="dcterms:W3CDTF">2012-11-14T17:20:48Z</dcterms:created>
  <dcterms:modified xsi:type="dcterms:W3CDTF">2017-04-05T18:21:21Z</dcterms:modified>
</cp:coreProperties>
</file>